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1" r:id="rId1"/>
  </p:sldMasterIdLst>
  <p:notesMasterIdLst>
    <p:notesMasterId r:id="rId34"/>
  </p:notesMasterIdLst>
  <p:handoutMasterIdLst>
    <p:handoutMasterId r:id="rId35"/>
  </p:handoutMasterIdLst>
  <p:sldIdLst>
    <p:sldId id="299" r:id="rId2"/>
    <p:sldId id="300" r:id="rId3"/>
    <p:sldId id="301" r:id="rId4"/>
    <p:sldId id="302" r:id="rId5"/>
    <p:sldId id="303" r:id="rId6"/>
    <p:sldId id="304" r:id="rId7"/>
    <p:sldId id="305" r:id="rId8"/>
    <p:sldId id="306" r:id="rId9"/>
    <p:sldId id="307" r:id="rId10"/>
    <p:sldId id="263" r:id="rId11"/>
    <p:sldId id="273" r:id="rId12"/>
    <p:sldId id="280" r:id="rId13"/>
    <p:sldId id="269" r:id="rId14"/>
    <p:sldId id="276" r:id="rId15"/>
    <p:sldId id="278" r:id="rId16"/>
    <p:sldId id="281" r:id="rId17"/>
    <p:sldId id="282" r:id="rId18"/>
    <p:sldId id="283" r:id="rId19"/>
    <p:sldId id="284" r:id="rId20"/>
    <p:sldId id="277" r:id="rId21"/>
    <p:sldId id="286" r:id="rId22"/>
    <p:sldId id="287" r:id="rId23"/>
    <p:sldId id="289" r:id="rId24"/>
    <p:sldId id="290" r:id="rId25"/>
    <p:sldId id="291" r:id="rId26"/>
    <p:sldId id="292" r:id="rId27"/>
    <p:sldId id="293" r:id="rId28"/>
    <p:sldId id="294" r:id="rId29"/>
    <p:sldId id="295" r:id="rId30"/>
    <p:sldId id="296" r:id="rId31"/>
    <p:sldId id="297" r:id="rId32"/>
    <p:sldId id="298"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8952C"/>
    <a:srgbClr val="7D110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76" d="100"/>
          <a:sy n="76" d="100"/>
        </p:scale>
        <p:origin x="-1272" y="-3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handoutMaster" Target="handoutMasters/handout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85385F-7CE3-4D9E-B9A7-9B4B32E21956}" type="doc">
      <dgm:prSet loTypeId="urn:microsoft.com/office/officeart/2005/8/layout/venn1" loCatId="relationship" qsTypeId="urn:microsoft.com/office/officeart/2005/8/quickstyle/simple1" qsCatId="simple" csTypeId="urn:microsoft.com/office/officeart/2005/8/colors/accent1_2" csCatId="accent1" phldr="1"/>
      <dgm:spPr/>
    </dgm:pt>
    <dgm:pt modelId="{6AE05C95-EB61-4BBF-A6A7-0C29D10CF7A2}">
      <dgm:prSet phldrT="[Text]" custT="1"/>
      <dgm:spPr/>
      <dgm:t>
        <a:bodyPr/>
        <a:lstStyle/>
        <a:p>
          <a:r>
            <a:rPr lang="en-US" sz="2800" b="1" dirty="0"/>
            <a:t>Theory</a:t>
          </a:r>
        </a:p>
      </dgm:t>
    </dgm:pt>
    <dgm:pt modelId="{BFADEE2C-F015-464E-894C-15794322B518}" type="parTrans" cxnId="{562FA284-935D-4465-85CC-6443E9902CAC}">
      <dgm:prSet/>
      <dgm:spPr/>
      <dgm:t>
        <a:bodyPr/>
        <a:lstStyle/>
        <a:p>
          <a:endParaRPr lang="en-US"/>
        </a:p>
      </dgm:t>
    </dgm:pt>
    <dgm:pt modelId="{A39616E5-84D8-4A67-B50A-95386A07AF67}" type="sibTrans" cxnId="{562FA284-935D-4465-85CC-6443E9902CAC}">
      <dgm:prSet/>
      <dgm:spPr/>
      <dgm:t>
        <a:bodyPr/>
        <a:lstStyle/>
        <a:p>
          <a:endParaRPr lang="en-US"/>
        </a:p>
      </dgm:t>
    </dgm:pt>
    <dgm:pt modelId="{A834F18D-8233-4957-8B94-CE7E59376316}">
      <dgm:prSet phldrT="[Text]" custT="1"/>
      <dgm:spPr/>
      <dgm:t>
        <a:bodyPr/>
        <a:lstStyle/>
        <a:p>
          <a:r>
            <a:rPr lang="en-US" sz="1400" b="1" dirty="0"/>
            <a:t>Design</a:t>
          </a:r>
        </a:p>
      </dgm:t>
    </dgm:pt>
    <dgm:pt modelId="{52C1E5F9-EEF3-4ACB-ABC1-AB63651377C1}" type="parTrans" cxnId="{A98D02C6-60FD-4C99-93D0-97938C0C33D3}">
      <dgm:prSet/>
      <dgm:spPr/>
      <dgm:t>
        <a:bodyPr/>
        <a:lstStyle/>
        <a:p>
          <a:endParaRPr lang="en-US"/>
        </a:p>
      </dgm:t>
    </dgm:pt>
    <dgm:pt modelId="{78B26FEE-F2B3-47CF-B218-13F8B355BF5E}" type="sibTrans" cxnId="{A98D02C6-60FD-4C99-93D0-97938C0C33D3}">
      <dgm:prSet/>
      <dgm:spPr/>
      <dgm:t>
        <a:bodyPr/>
        <a:lstStyle/>
        <a:p>
          <a:endParaRPr lang="en-US"/>
        </a:p>
      </dgm:t>
    </dgm:pt>
    <dgm:pt modelId="{F21DAD99-DD8D-4760-ADE1-445541BBE483}">
      <dgm:prSet phldrT="[Text]" custT="1"/>
      <dgm:spPr/>
      <dgm:t>
        <a:bodyPr/>
        <a:lstStyle/>
        <a:p>
          <a:r>
            <a:rPr lang="en-US" sz="1400" b="1" dirty="0"/>
            <a:t>Practice</a:t>
          </a:r>
        </a:p>
      </dgm:t>
    </dgm:pt>
    <dgm:pt modelId="{C918C20E-0779-4C7C-88D8-273F50AF772C}" type="parTrans" cxnId="{0170DFE9-0B5E-4943-8811-CEB4A3AC15E9}">
      <dgm:prSet/>
      <dgm:spPr/>
      <dgm:t>
        <a:bodyPr/>
        <a:lstStyle/>
        <a:p>
          <a:endParaRPr lang="en-US"/>
        </a:p>
      </dgm:t>
    </dgm:pt>
    <dgm:pt modelId="{41E70A69-B053-47E4-A2C0-3F114112DDE3}" type="sibTrans" cxnId="{0170DFE9-0B5E-4943-8811-CEB4A3AC15E9}">
      <dgm:prSet/>
      <dgm:spPr/>
      <dgm:t>
        <a:bodyPr/>
        <a:lstStyle/>
        <a:p>
          <a:endParaRPr lang="en-US"/>
        </a:p>
      </dgm:t>
    </dgm:pt>
    <dgm:pt modelId="{24EDC484-4E83-437C-85E5-B9938E8DC73B}">
      <dgm:prSet custT="1"/>
      <dgm:spPr/>
      <dgm:t>
        <a:bodyPr/>
        <a:lstStyle/>
        <a:p>
          <a:r>
            <a:rPr lang="en-US" sz="1400" b="1" dirty="0" smtClean="0">
              <a:solidFill>
                <a:schemeClr val="tx1"/>
              </a:solidFill>
            </a:rPr>
            <a:t>Measurement</a:t>
          </a:r>
          <a:endParaRPr lang="en-US" sz="1400" b="1" dirty="0">
            <a:solidFill>
              <a:schemeClr val="tx1"/>
            </a:solidFill>
          </a:endParaRPr>
        </a:p>
      </dgm:t>
    </dgm:pt>
    <dgm:pt modelId="{7C6CD740-FC42-46E0-9791-706BC4BE4D85}" type="sibTrans" cxnId="{57CE0FAA-B8F8-4413-8506-B3EDA4641088}">
      <dgm:prSet/>
      <dgm:spPr/>
      <dgm:t>
        <a:bodyPr/>
        <a:lstStyle/>
        <a:p>
          <a:endParaRPr lang="en-US"/>
        </a:p>
      </dgm:t>
    </dgm:pt>
    <dgm:pt modelId="{9C79316E-B6AB-42FA-9EDD-8403B6586EFE}" type="parTrans" cxnId="{57CE0FAA-B8F8-4413-8506-B3EDA4641088}">
      <dgm:prSet/>
      <dgm:spPr/>
      <dgm:t>
        <a:bodyPr/>
        <a:lstStyle/>
        <a:p>
          <a:endParaRPr lang="en-US"/>
        </a:p>
      </dgm:t>
    </dgm:pt>
    <dgm:pt modelId="{7CCABEF8-958C-436C-94B4-710F6E526E90}" type="pres">
      <dgm:prSet presAssocID="{6185385F-7CE3-4D9E-B9A7-9B4B32E21956}" presName="compositeShape" presStyleCnt="0">
        <dgm:presLayoutVars>
          <dgm:chMax val="7"/>
          <dgm:dir/>
          <dgm:resizeHandles val="exact"/>
        </dgm:presLayoutVars>
      </dgm:prSet>
      <dgm:spPr/>
    </dgm:pt>
    <dgm:pt modelId="{FD06CBBF-DF14-481E-B798-6A7583B2F969}" type="pres">
      <dgm:prSet presAssocID="{6AE05C95-EB61-4BBF-A6A7-0C29D10CF7A2}" presName="circ1" presStyleLbl="vennNode1" presStyleIdx="0" presStyleCnt="4"/>
      <dgm:spPr/>
      <dgm:t>
        <a:bodyPr/>
        <a:lstStyle/>
        <a:p>
          <a:endParaRPr lang="en-US"/>
        </a:p>
      </dgm:t>
    </dgm:pt>
    <dgm:pt modelId="{AAA6E5B3-5088-4F47-8797-2430C76925A2}" type="pres">
      <dgm:prSet presAssocID="{6AE05C95-EB61-4BBF-A6A7-0C29D10CF7A2}" presName="circ1Tx" presStyleLbl="revTx" presStyleIdx="0" presStyleCnt="0">
        <dgm:presLayoutVars>
          <dgm:chMax val="0"/>
          <dgm:chPref val="0"/>
          <dgm:bulletEnabled val="1"/>
        </dgm:presLayoutVars>
      </dgm:prSet>
      <dgm:spPr/>
      <dgm:t>
        <a:bodyPr/>
        <a:lstStyle/>
        <a:p>
          <a:endParaRPr lang="en-US"/>
        </a:p>
      </dgm:t>
    </dgm:pt>
    <dgm:pt modelId="{06747762-2F92-4D50-B69D-48A58486E21C}" type="pres">
      <dgm:prSet presAssocID="{A834F18D-8233-4957-8B94-CE7E59376316}" presName="circ2" presStyleLbl="vennNode1" presStyleIdx="1" presStyleCnt="4" custScaleX="109138"/>
      <dgm:spPr/>
      <dgm:t>
        <a:bodyPr/>
        <a:lstStyle/>
        <a:p>
          <a:endParaRPr lang="en-US"/>
        </a:p>
      </dgm:t>
    </dgm:pt>
    <dgm:pt modelId="{69729D9A-EC86-48F0-BFDE-C2CD8DC8CF0B}" type="pres">
      <dgm:prSet presAssocID="{A834F18D-8233-4957-8B94-CE7E59376316}" presName="circ2Tx" presStyleLbl="revTx" presStyleIdx="0" presStyleCnt="0">
        <dgm:presLayoutVars>
          <dgm:chMax val="0"/>
          <dgm:chPref val="0"/>
          <dgm:bulletEnabled val="1"/>
        </dgm:presLayoutVars>
      </dgm:prSet>
      <dgm:spPr/>
      <dgm:t>
        <a:bodyPr/>
        <a:lstStyle/>
        <a:p>
          <a:endParaRPr lang="en-US"/>
        </a:p>
      </dgm:t>
    </dgm:pt>
    <dgm:pt modelId="{70E4364A-D657-43C1-9FD5-C1992C9B515B}" type="pres">
      <dgm:prSet presAssocID="{F21DAD99-DD8D-4760-ADE1-445541BBE483}" presName="circ3" presStyleLbl="vennNode1" presStyleIdx="2" presStyleCnt="4"/>
      <dgm:spPr/>
      <dgm:t>
        <a:bodyPr/>
        <a:lstStyle/>
        <a:p>
          <a:endParaRPr lang="en-US"/>
        </a:p>
      </dgm:t>
    </dgm:pt>
    <dgm:pt modelId="{2E077229-06C1-41B3-9463-EE67957D1E3B}" type="pres">
      <dgm:prSet presAssocID="{F21DAD99-DD8D-4760-ADE1-445541BBE483}" presName="circ3Tx" presStyleLbl="revTx" presStyleIdx="0" presStyleCnt="0">
        <dgm:presLayoutVars>
          <dgm:chMax val="0"/>
          <dgm:chPref val="0"/>
          <dgm:bulletEnabled val="1"/>
        </dgm:presLayoutVars>
      </dgm:prSet>
      <dgm:spPr/>
      <dgm:t>
        <a:bodyPr/>
        <a:lstStyle/>
        <a:p>
          <a:endParaRPr lang="en-US"/>
        </a:p>
      </dgm:t>
    </dgm:pt>
    <dgm:pt modelId="{FC7A7AFE-61FA-46F4-BB75-F6932104FB02}" type="pres">
      <dgm:prSet presAssocID="{24EDC484-4E83-437C-85E5-B9938E8DC73B}" presName="circ4" presStyleLbl="vennNode1" presStyleIdx="3" presStyleCnt="4" custScaleX="109226"/>
      <dgm:spPr/>
      <dgm:t>
        <a:bodyPr/>
        <a:lstStyle/>
        <a:p>
          <a:endParaRPr lang="en-US"/>
        </a:p>
      </dgm:t>
    </dgm:pt>
    <dgm:pt modelId="{C9143451-B02F-4171-B448-04CBA99F8A19}" type="pres">
      <dgm:prSet presAssocID="{24EDC484-4E83-437C-85E5-B9938E8DC73B}" presName="circ4Tx" presStyleLbl="revTx" presStyleIdx="0" presStyleCnt="0">
        <dgm:presLayoutVars>
          <dgm:chMax val="0"/>
          <dgm:chPref val="0"/>
          <dgm:bulletEnabled val="1"/>
        </dgm:presLayoutVars>
      </dgm:prSet>
      <dgm:spPr/>
      <dgm:t>
        <a:bodyPr/>
        <a:lstStyle/>
        <a:p>
          <a:endParaRPr lang="en-US"/>
        </a:p>
      </dgm:t>
    </dgm:pt>
  </dgm:ptLst>
  <dgm:cxnLst>
    <dgm:cxn modelId="{7BCE3B0B-F6E8-6A48-8601-56470816ED71}" type="presOf" srcId="{A834F18D-8233-4957-8B94-CE7E59376316}" destId="{69729D9A-EC86-48F0-BFDE-C2CD8DC8CF0B}" srcOrd="1" destOrd="0" presId="urn:microsoft.com/office/officeart/2005/8/layout/venn1"/>
    <dgm:cxn modelId="{AF4470B5-B983-424A-BF30-DEE084FAEA43}" type="presOf" srcId="{F21DAD99-DD8D-4760-ADE1-445541BBE483}" destId="{2E077229-06C1-41B3-9463-EE67957D1E3B}" srcOrd="1" destOrd="0" presId="urn:microsoft.com/office/officeart/2005/8/layout/venn1"/>
    <dgm:cxn modelId="{D0DC9A08-3B8D-FC4E-BE0B-E42E468E2F16}" type="presOf" srcId="{6AE05C95-EB61-4BBF-A6A7-0C29D10CF7A2}" destId="{AAA6E5B3-5088-4F47-8797-2430C76925A2}" srcOrd="1" destOrd="0" presId="urn:microsoft.com/office/officeart/2005/8/layout/venn1"/>
    <dgm:cxn modelId="{67FAFCFD-FDA0-1D4E-916D-836E37D57234}" type="presOf" srcId="{6185385F-7CE3-4D9E-B9A7-9B4B32E21956}" destId="{7CCABEF8-958C-436C-94B4-710F6E526E90}" srcOrd="0" destOrd="0" presId="urn:microsoft.com/office/officeart/2005/8/layout/venn1"/>
    <dgm:cxn modelId="{A98D02C6-60FD-4C99-93D0-97938C0C33D3}" srcId="{6185385F-7CE3-4D9E-B9A7-9B4B32E21956}" destId="{A834F18D-8233-4957-8B94-CE7E59376316}" srcOrd="1" destOrd="0" parTransId="{52C1E5F9-EEF3-4ACB-ABC1-AB63651377C1}" sibTransId="{78B26FEE-F2B3-47CF-B218-13F8B355BF5E}"/>
    <dgm:cxn modelId="{B7564811-F39B-1647-B04E-D6DE20DE7A11}" type="presOf" srcId="{6AE05C95-EB61-4BBF-A6A7-0C29D10CF7A2}" destId="{FD06CBBF-DF14-481E-B798-6A7583B2F969}" srcOrd="0" destOrd="0" presId="urn:microsoft.com/office/officeart/2005/8/layout/venn1"/>
    <dgm:cxn modelId="{719035C8-F263-324C-8977-38C592DE9CF9}" type="presOf" srcId="{A834F18D-8233-4957-8B94-CE7E59376316}" destId="{06747762-2F92-4D50-B69D-48A58486E21C}" srcOrd="0" destOrd="0" presId="urn:microsoft.com/office/officeart/2005/8/layout/venn1"/>
    <dgm:cxn modelId="{3A2A0996-F1E8-AA40-AA4D-DB93585748B3}" type="presOf" srcId="{F21DAD99-DD8D-4760-ADE1-445541BBE483}" destId="{70E4364A-D657-43C1-9FD5-C1992C9B515B}" srcOrd="0" destOrd="0" presId="urn:microsoft.com/office/officeart/2005/8/layout/venn1"/>
    <dgm:cxn modelId="{57CE0FAA-B8F8-4413-8506-B3EDA4641088}" srcId="{6185385F-7CE3-4D9E-B9A7-9B4B32E21956}" destId="{24EDC484-4E83-437C-85E5-B9938E8DC73B}" srcOrd="3" destOrd="0" parTransId="{9C79316E-B6AB-42FA-9EDD-8403B6586EFE}" sibTransId="{7C6CD740-FC42-46E0-9791-706BC4BE4D85}"/>
    <dgm:cxn modelId="{7DD64B2F-50B5-3849-B819-D5BD98711535}" type="presOf" srcId="{24EDC484-4E83-437C-85E5-B9938E8DC73B}" destId="{FC7A7AFE-61FA-46F4-BB75-F6932104FB02}" srcOrd="0" destOrd="0" presId="urn:microsoft.com/office/officeart/2005/8/layout/venn1"/>
    <dgm:cxn modelId="{562FA284-935D-4465-85CC-6443E9902CAC}" srcId="{6185385F-7CE3-4D9E-B9A7-9B4B32E21956}" destId="{6AE05C95-EB61-4BBF-A6A7-0C29D10CF7A2}" srcOrd="0" destOrd="0" parTransId="{BFADEE2C-F015-464E-894C-15794322B518}" sibTransId="{A39616E5-84D8-4A67-B50A-95386A07AF67}"/>
    <dgm:cxn modelId="{0170DFE9-0B5E-4943-8811-CEB4A3AC15E9}" srcId="{6185385F-7CE3-4D9E-B9A7-9B4B32E21956}" destId="{F21DAD99-DD8D-4760-ADE1-445541BBE483}" srcOrd="2" destOrd="0" parTransId="{C918C20E-0779-4C7C-88D8-273F50AF772C}" sibTransId="{41E70A69-B053-47E4-A2C0-3F114112DDE3}"/>
    <dgm:cxn modelId="{D853EA2F-8BB9-0F40-831F-2CA115829BF3}" type="presOf" srcId="{24EDC484-4E83-437C-85E5-B9938E8DC73B}" destId="{C9143451-B02F-4171-B448-04CBA99F8A19}" srcOrd="1" destOrd="0" presId="urn:microsoft.com/office/officeart/2005/8/layout/venn1"/>
    <dgm:cxn modelId="{82A294EA-A226-D149-A822-860A079B1761}" type="presParOf" srcId="{7CCABEF8-958C-436C-94B4-710F6E526E90}" destId="{FD06CBBF-DF14-481E-B798-6A7583B2F969}" srcOrd="0" destOrd="0" presId="urn:microsoft.com/office/officeart/2005/8/layout/venn1"/>
    <dgm:cxn modelId="{D4CD0F9D-CD2D-1443-A58F-EE24DB9E3A82}" type="presParOf" srcId="{7CCABEF8-958C-436C-94B4-710F6E526E90}" destId="{AAA6E5B3-5088-4F47-8797-2430C76925A2}" srcOrd="1" destOrd="0" presId="urn:microsoft.com/office/officeart/2005/8/layout/venn1"/>
    <dgm:cxn modelId="{AE037F56-EB98-5347-9568-968910F3BE08}" type="presParOf" srcId="{7CCABEF8-958C-436C-94B4-710F6E526E90}" destId="{06747762-2F92-4D50-B69D-48A58486E21C}" srcOrd="2" destOrd="0" presId="urn:microsoft.com/office/officeart/2005/8/layout/venn1"/>
    <dgm:cxn modelId="{63EA2D3F-5396-6D4F-AA80-8DFFF3A5F13A}" type="presParOf" srcId="{7CCABEF8-958C-436C-94B4-710F6E526E90}" destId="{69729D9A-EC86-48F0-BFDE-C2CD8DC8CF0B}" srcOrd="3" destOrd="0" presId="urn:microsoft.com/office/officeart/2005/8/layout/venn1"/>
    <dgm:cxn modelId="{232CAD0A-65B2-854D-97A6-65A054B23084}" type="presParOf" srcId="{7CCABEF8-958C-436C-94B4-710F6E526E90}" destId="{70E4364A-D657-43C1-9FD5-C1992C9B515B}" srcOrd="4" destOrd="0" presId="urn:microsoft.com/office/officeart/2005/8/layout/venn1"/>
    <dgm:cxn modelId="{D4C4F67D-6F0F-1141-9A5C-D289C25C1109}" type="presParOf" srcId="{7CCABEF8-958C-436C-94B4-710F6E526E90}" destId="{2E077229-06C1-41B3-9463-EE67957D1E3B}" srcOrd="5" destOrd="0" presId="urn:microsoft.com/office/officeart/2005/8/layout/venn1"/>
    <dgm:cxn modelId="{8E205C04-57A9-5142-9885-A2C72686A308}" type="presParOf" srcId="{7CCABEF8-958C-436C-94B4-710F6E526E90}" destId="{FC7A7AFE-61FA-46F4-BB75-F6932104FB02}" srcOrd="6" destOrd="0" presId="urn:microsoft.com/office/officeart/2005/8/layout/venn1"/>
    <dgm:cxn modelId="{8B7EDB8E-6972-7B4D-85B3-8B96C78E053F}" type="presParOf" srcId="{7CCABEF8-958C-436C-94B4-710F6E526E90}" destId="{C9143451-B02F-4171-B448-04CBA99F8A19}" srcOrd="7"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06CBBF-DF14-481E-B798-6A7583B2F969}">
      <dsp:nvSpPr>
        <dsp:cNvPr id="0" name=""/>
        <dsp:cNvSpPr/>
      </dsp:nvSpPr>
      <dsp:spPr>
        <a:xfrm>
          <a:off x="2411767" y="53801"/>
          <a:ext cx="2797694" cy="279769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b="1" kern="1200" dirty="0"/>
            <a:t>Theory</a:t>
          </a:r>
        </a:p>
      </dsp:txBody>
      <dsp:txXfrm>
        <a:off x="2734578" y="430414"/>
        <a:ext cx="2152072" cy="887730"/>
      </dsp:txXfrm>
    </dsp:sp>
    <dsp:sp modelId="{06747762-2F92-4D50-B69D-48A58486E21C}">
      <dsp:nvSpPr>
        <dsp:cNvPr id="0" name=""/>
        <dsp:cNvSpPr/>
      </dsp:nvSpPr>
      <dsp:spPr>
        <a:xfrm>
          <a:off x="3521382" y="1291243"/>
          <a:ext cx="3053347" cy="279769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b="1" kern="1200" dirty="0"/>
            <a:t>Design</a:t>
          </a:r>
        </a:p>
      </dsp:txBody>
      <dsp:txXfrm>
        <a:off x="5165493" y="1614054"/>
        <a:ext cx="1174364" cy="2152072"/>
      </dsp:txXfrm>
    </dsp:sp>
    <dsp:sp modelId="{70E4364A-D657-43C1-9FD5-C1992C9B515B}">
      <dsp:nvSpPr>
        <dsp:cNvPr id="0" name=""/>
        <dsp:cNvSpPr/>
      </dsp:nvSpPr>
      <dsp:spPr>
        <a:xfrm>
          <a:off x="2411767" y="2528685"/>
          <a:ext cx="2797694" cy="279769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b="1" kern="1200" dirty="0"/>
            <a:t>Practice</a:t>
          </a:r>
        </a:p>
      </dsp:txBody>
      <dsp:txXfrm>
        <a:off x="2734578" y="4062037"/>
        <a:ext cx="2152072" cy="887730"/>
      </dsp:txXfrm>
    </dsp:sp>
    <dsp:sp modelId="{FC7A7AFE-61FA-46F4-BB75-F6932104FB02}">
      <dsp:nvSpPr>
        <dsp:cNvPr id="0" name=""/>
        <dsp:cNvSpPr/>
      </dsp:nvSpPr>
      <dsp:spPr>
        <a:xfrm>
          <a:off x="1045268" y="1291243"/>
          <a:ext cx="3055809" cy="279769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Measurement</a:t>
          </a:r>
          <a:endParaRPr lang="en-US" sz="1400" b="1" kern="1200" dirty="0">
            <a:solidFill>
              <a:schemeClr val="tx1"/>
            </a:solidFill>
          </a:endParaRPr>
        </a:p>
      </dsp:txBody>
      <dsp:txXfrm>
        <a:off x="1280330" y="1614054"/>
        <a:ext cx="1175311" cy="2152072"/>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t>IUPUI SERIES ON SERVICE LEARNING RESEARCH</a:t>
            </a: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87E44F3-EAE7-4BD7-9D31-491F7F4EE034}" type="datetimeFigureOut">
              <a:rPr lang="en-US" smtClean="0"/>
              <a:pPr/>
              <a:t>9/25/12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01D4C0C-815D-4156-B88A-15BDC39B5471}" type="slidenum">
              <a:rPr lang="en-US" smtClean="0"/>
              <a:pPr/>
              <a:t>‹#›</a:t>
            </a:fld>
            <a:endParaRPr lang="en-US" dirty="0"/>
          </a:p>
        </p:txBody>
      </p:sp>
    </p:spTree>
    <p:extLst>
      <p:ext uri="{BB962C8B-B14F-4D97-AF65-F5344CB8AC3E}">
        <p14:creationId xmlns:p14="http://schemas.microsoft.com/office/powerpoint/2010/main" val="399791804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t>IUPUI SERIES ON SERVICE LEARNING RESEARCH</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084284-2086-4BB0-886A-AEFBEC717D7F}" type="datetimeFigureOut">
              <a:rPr lang="en-US" smtClean="0"/>
              <a:pPr/>
              <a:t>9/25/12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6D169D-544E-45E9-91CA-B7DB275A5DFC}" type="slidenum">
              <a:rPr lang="en-US" smtClean="0"/>
              <a:pPr/>
              <a:t>‹#›</a:t>
            </a:fld>
            <a:endParaRPr lang="en-US" dirty="0"/>
          </a:p>
        </p:txBody>
      </p:sp>
    </p:spTree>
    <p:extLst>
      <p:ext uri="{BB962C8B-B14F-4D97-AF65-F5344CB8AC3E}">
        <p14:creationId xmlns:p14="http://schemas.microsoft.com/office/powerpoint/2010/main" val="1470726851"/>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781946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lue Title Slide">
    <p:spTree>
      <p:nvGrpSpPr>
        <p:cNvPr id="1" name=""/>
        <p:cNvGrpSpPr/>
        <p:nvPr/>
      </p:nvGrpSpPr>
      <p:grpSpPr>
        <a:xfrm>
          <a:off x="0" y="0"/>
          <a:ext cx="0" cy="0"/>
          <a:chOff x="0" y="0"/>
          <a:chExt cx="0" cy="0"/>
        </a:xfrm>
      </p:grpSpPr>
      <p:pic>
        <p:nvPicPr>
          <p:cNvPr id="4" name="Picture 3" descr="CSL-Powerpoint_title_slide_r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normAutofit/>
          </a:bodyPr>
          <a:lstStyle>
            <a:lvl1pPr>
              <a:defRPr sz="3600">
                <a:solidFill>
                  <a:schemeClr val="bg1"/>
                </a:solidFill>
                <a:latin typeface="Open Sans Extrabold"/>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bg1">
                    <a:lumMod val="85000"/>
                  </a:schemeClr>
                </a:solidFill>
                <a:latin typeface="Open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5" name="Picture 4" descr="CSL-Powerpoint_title_slide_re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887025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Blue 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925998"/>
            <a:ext cx="8229600" cy="1143000"/>
          </a:xfrm>
        </p:spPr>
        <p:txBody>
          <a:bodyPr/>
          <a:lstStyle>
            <a:lvl1pPr>
              <a:defRPr>
                <a:solidFill>
                  <a:schemeClr val="bg1"/>
                </a:solidFill>
              </a:defRPr>
            </a:lvl1pPr>
          </a:lstStyle>
          <a:p>
            <a:r>
              <a:rPr lang="en-US" smtClean="0"/>
              <a:t>Click to edit Master title style</a:t>
            </a:r>
            <a:endParaRPr lang="en-US" dirty="0"/>
          </a:p>
        </p:txBody>
      </p:sp>
      <p:pic>
        <p:nvPicPr>
          <p:cNvPr id="4" name="Picture 3" descr="CSL-Powerpoint_title_slide_gol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Picture 4" descr="CSL-Powerpoint_title_slide_gol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56700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Green Title Only">
    <p:spTree>
      <p:nvGrpSpPr>
        <p:cNvPr id="1" name=""/>
        <p:cNvGrpSpPr/>
        <p:nvPr/>
      </p:nvGrpSpPr>
      <p:grpSpPr>
        <a:xfrm>
          <a:off x="0" y="0"/>
          <a:ext cx="0" cy="0"/>
          <a:chOff x="0" y="0"/>
          <a:chExt cx="0" cy="0"/>
        </a:xfrm>
      </p:grpSpPr>
      <p:pic>
        <p:nvPicPr>
          <p:cNvPr id="4" name="Picture 3" descr="CSL-Powerpoint_title_slide_gre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925998"/>
            <a:ext cx="8229600" cy="1143000"/>
          </a:xfrm>
        </p:spPr>
        <p:txBody>
          <a:bodyPr/>
          <a:lstStyle>
            <a:lvl1pPr>
              <a:defRPr>
                <a:solidFill>
                  <a:schemeClr val="bg1"/>
                </a:solidFill>
              </a:defRPr>
            </a:lvl1pPr>
          </a:lstStyle>
          <a:p>
            <a:r>
              <a:rPr lang="en-US" smtClean="0"/>
              <a:t>Click to edit Master title style</a:t>
            </a:r>
            <a:endParaRPr lang="en-US" dirty="0"/>
          </a:p>
        </p:txBody>
      </p:sp>
      <p:pic>
        <p:nvPicPr>
          <p:cNvPr id="5" name="Picture 4" descr="CSL-Powerpoint_title_slide_gre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567006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1_Green Title Only">
    <p:spTree>
      <p:nvGrpSpPr>
        <p:cNvPr id="1" name=""/>
        <p:cNvGrpSpPr/>
        <p:nvPr/>
      </p:nvGrpSpPr>
      <p:grpSpPr>
        <a:xfrm>
          <a:off x="0" y="0"/>
          <a:ext cx="0" cy="0"/>
          <a:chOff x="0" y="0"/>
          <a:chExt cx="0" cy="0"/>
        </a:xfrm>
      </p:grpSpPr>
      <p:pic>
        <p:nvPicPr>
          <p:cNvPr id="3" name="Picture 2" descr="CSL-Powerpoint_title_slide_ta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925998"/>
            <a:ext cx="8229600" cy="1143000"/>
          </a:xfrm>
        </p:spPr>
        <p:txBody>
          <a:bodyPr/>
          <a:lstStyle>
            <a:lvl1pPr>
              <a:defRPr>
                <a:solidFill>
                  <a:schemeClr val="bg1"/>
                </a:solidFill>
              </a:defRPr>
            </a:lvl1pPr>
          </a:lstStyle>
          <a:p>
            <a:r>
              <a:rPr lang="en-US" smtClean="0"/>
              <a:t>Click to edit Master title style</a:t>
            </a:r>
            <a:endParaRPr lang="en-US" dirty="0"/>
          </a:p>
        </p:txBody>
      </p:sp>
      <p:pic>
        <p:nvPicPr>
          <p:cNvPr id="4" name="Picture 3" descr="CSL-Powerpoint_title_slide_tan.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1302966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 descr="CSLlogoR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5016216"/>
            <a:ext cx="4114800" cy="2420485"/>
          </a:xfrm>
          <a:prstGeom prst="rect">
            <a:avLst/>
          </a:prstGeom>
        </p:spPr>
      </p:pic>
      <p:pic>
        <p:nvPicPr>
          <p:cNvPr id="3" name="Picture 2" descr="CSLlogoRev.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4600" y="5016216"/>
            <a:ext cx="4114800" cy="2420485"/>
          </a:xfrm>
          <a:prstGeom prst="rect">
            <a:avLst/>
          </a:prstGeom>
        </p:spPr>
      </p:pic>
    </p:spTree>
    <p:extLst>
      <p:ext uri="{BB962C8B-B14F-4D97-AF65-F5344CB8AC3E}">
        <p14:creationId xmlns:p14="http://schemas.microsoft.com/office/powerpoint/2010/main" val="26419330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Photo Slide">
    <p:spTree>
      <p:nvGrpSpPr>
        <p:cNvPr id="1" name=""/>
        <p:cNvGrpSpPr/>
        <p:nvPr/>
      </p:nvGrpSpPr>
      <p:grpSpPr>
        <a:xfrm>
          <a:off x="0" y="0"/>
          <a:ext cx="0" cy="0"/>
          <a:chOff x="0" y="0"/>
          <a:chExt cx="0" cy="0"/>
        </a:xfrm>
      </p:grpSpPr>
      <p:sp>
        <p:nvSpPr>
          <p:cNvPr id="2" name="Picture Placeholder 2"/>
          <p:cNvSpPr>
            <a:spLocks noGrp="1"/>
          </p:cNvSpPr>
          <p:nvPr>
            <p:ph type="pic" idx="1"/>
          </p:nvPr>
        </p:nvSpPr>
        <p:spPr>
          <a:xfrm>
            <a:off x="0" y="0"/>
            <a:ext cx="9144000" cy="68579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pic>
        <p:nvPicPr>
          <p:cNvPr id="3" name="Picture 2" descr="CSLlogoR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5016216"/>
            <a:ext cx="4114800" cy="2420485"/>
          </a:xfrm>
          <a:prstGeom prst="rect">
            <a:avLst/>
          </a:prstGeom>
        </p:spPr>
      </p:pic>
      <p:pic>
        <p:nvPicPr>
          <p:cNvPr id="4" name="Picture 3" descr="CSLlogoRev.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4600" y="5016216"/>
            <a:ext cx="4114800" cy="2420485"/>
          </a:xfrm>
          <a:prstGeom prst="rect">
            <a:avLst/>
          </a:prstGeom>
        </p:spPr>
      </p:pic>
    </p:spTree>
    <p:extLst>
      <p:ext uri="{BB962C8B-B14F-4D97-AF65-F5344CB8AC3E}">
        <p14:creationId xmlns:p14="http://schemas.microsoft.com/office/powerpoint/2010/main" val="35647047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4" descr="CSL-Powerpoint_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234263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6" name="Picture 5" descr="CSL-Powerpoint_sli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1710518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Red">
    <p:spTree>
      <p:nvGrpSpPr>
        <p:cNvPr id="1" name=""/>
        <p:cNvGrpSpPr/>
        <p:nvPr/>
      </p:nvGrpSpPr>
      <p:grpSpPr>
        <a:xfrm>
          <a:off x="0" y="0"/>
          <a:ext cx="0" cy="0"/>
          <a:chOff x="0" y="0"/>
          <a:chExt cx="0" cy="0"/>
        </a:xfrm>
      </p:grpSpPr>
      <p:pic>
        <p:nvPicPr>
          <p:cNvPr id="5" name="Picture 4" descr="CSL-Powerpoint_photo_slide_r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6" name="Picture 5" descr="CSL-Powerpoint_photo_slide_re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4217754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Gold">
    <p:spTree>
      <p:nvGrpSpPr>
        <p:cNvPr id="1" name=""/>
        <p:cNvGrpSpPr/>
        <p:nvPr/>
      </p:nvGrpSpPr>
      <p:grpSpPr>
        <a:xfrm>
          <a:off x="0" y="0"/>
          <a:ext cx="0" cy="0"/>
          <a:chOff x="0" y="0"/>
          <a:chExt cx="0" cy="0"/>
        </a:xfrm>
      </p:grpSpPr>
      <p:pic>
        <p:nvPicPr>
          <p:cNvPr id="6" name="Picture 5" descr="CSL-Powerpoint_photo_slide_gol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7" name="Picture 6" descr="CSL-Powerpoint_photo_slide_gol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108938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Blue">
    <p:spTree>
      <p:nvGrpSpPr>
        <p:cNvPr id="1" name=""/>
        <p:cNvGrpSpPr/>
        <p:nvPr/>
      </p:nvGrpSpPr>
      <p:grpSpPr>
        <a:xfrm>
          <a:off x="0" y="0"/>
          <a:ext cx="0" cy="0"/>
          <a:chOff x="0" y="0"/>
          <a:chExt cx="0" cy="0"/>
        </a:xfrm>
      </p:grpSpPr>
      <p:pic>
        <p:nvPicPr>
          <p:cNvPr id="6" name="Picture 5" descr="CSL-Powerpoint_photo_slide_gre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7" name="Picture 6" descr="CSL-Powerpoint_photo_slide_gre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10893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Red Title Slide">
    <p:spTree>
      <p:nvGrpSpPr>
        <p:cNvPr id="1" name=""/>
        <p:cNvGrpSpPr/>
        <p:nvPr/>
      </p:nvGrpSpPr>
      <p:grpSpPr>
        <a:xfrm>
          <a:off x="0" y="0"/>
          <a:ext cx="0" cy="0"/>
          <a:chOff x="0" y="0"/>
          <a:chExt cx="0" cy="0"/>
        </a:xfrm>
      </p:grpSpPr>
      <p:pic>
        <p:nvPicPr>
          <p:cNvPr id="5" name="Picture 4" descr="CSL-Powerpoint_title_slide_gol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normAutofit/>
          </a:bodyPr>
          <a:lstStyle>
            <a:lvl1pPr>
              <a:defRPr sz="3600">
                <a:solidFill>
                  <a:schemeClr val="bg1"/>
                </a:solidFill>
                <a:latin typeface="Open Sans Extrabold"/>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bg1">
                    <a:lumMod val="85000"/>
                  </a:schemeClr>
                </a:solidFill>
                <a:latin typeface="Open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6" name="Picture 5" descr="CSL-Powerpoint_title_slide_gol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49250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Green Title Slide">
    <p:spTree>
      <p:nvGrpSpPr>
        <p:cNvPr id="1" name=""/>
        <p:cNvGrpSpPr/>
        <p:nvPr/>
      </p:nvGrpSpPr>
      <p:grpSpPr>
        <a:xfrm>
          <a:off x="0" y="0"/>
          <a:ext cx="0" cy="0"/>
          <a:chOff x="0" y="0"/>
          <a:chExt cx="0" cy="0"/>
        </a:xfrm>
      </p:grpSpPr>
      <p:pic>
        <p:nvPicPr>
          <p:cNvPr id="5" name="Picture 4" descr="CSL-Powerpoint_title_slide_gre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normAutofit/>
          </a:bodyPr>
          <a:lstStyle>
            <a:lvl1pPr>
              <a:defRPr sz="3600">
                <a:solidFill>
                  <a:schemeClr val="bg1"/>
                </a:solidFill>
                <a:latin typeface="Open Sans Extrabold"/>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bg1">
                    <a:lumMod val="85000"/>
                  </a:schemeClr>
                </a:solidFill>
                <a:latin typeface="Open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6" name="Picture 5" descr="CSL-Powerpoint_title_slide_gre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49250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1_Green Title Slide">
    <p:spTree>
      <p:nvGrpSpPr>
        <p:cNvPr id="1" name=""/>
        <p:cNvGrpSpPr/>
        <p:nvPr/>
      </p:nvGrpSpPr>
      <p:grpSpPr>
        <a:xfrm>
          <a:off x="0" y="0"/>
          <a:ext cx="0" cy="0"/>
          <a:chOff x="0" y="0"/>
          <a:chExt cx="0" cy="0"/>
        </a:xfrm>
      </p:grpSpPr>
      <p:pic>
        <p:nvPicPr>
          <p:cNvPr id="4" name="Picture 3" descr="CSL-Powerpoint_title_slide_ta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normAutofit/>
          </a:bodyPr>
          <a:lstStyle>
            <a:lvl1pPr>
              <a:defRPr sz="3600">
                <a:solidFill>
                  <a:schemeClr val="bg1"/>
                </a:solidFill>
                <a:latin typeface="Open Sans Extrabold"/>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bg1">
                    <a:lumMod val="85000"/>
                  </a:schemeClr>
                </a:solidFill>
                <a:latin typeface="Open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5" name="Picture 4" descr="CSL-Powerpoint_title_slide_tan.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178434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3" descr="CSL-Powerpoint_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2948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5" name="Picture 4" descr="CSL-Powerpoint_sli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945777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Red Two Content">
    <p:spTree>
      <p:nvGrpSpPr>
        <p:cNvPr id="1" name=""/>
        <p:cNvGrpSpPr/>
        <p:nvPr/>
      </p:nvGrpSpPr>
      <p:grpSpPr>
        <a:xfrm>
          <a:off x="0" y="0"/>
          <a:ext cx="0" cy="0"/>
          <a:chOff x="0" y="0"/>
          <a:chExt cx="0" cy="0"/>
        </a:xfrm>
      </p:grpSpPr>
      <p:pic>
        <p:nvPicPr>
          <p:cNvPr id="5" name="Picture 4" descr="CSL-Powerpoint_photo_slide_r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43747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30473"/>
            <a:ext cx="4038600" cy="41858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30472"/>
            <a:ext cx="4038600" cy="41858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descr="CSL-Powerpoint_photo_slide_re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5187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Gold Two Content">
    <p:spTree>
      <p:nvGrpSpPr>
        <p:cNvPr id="1" name=""/>
        <p:cNvGrpSpPr/>
        <p:nvPr/>
      </p:nvGrpSpPr>
      <p:grpSpPr>
        <a:xfrm>
          <a:off x="0" y="0"/>
          <a:ext cx="0" cy="0"/>
          <a:chOff x="0" y="0"/>
          <a:chExt cx="0" cy="0"/>
        </a:xfrm>
      </p:grpSpPr>
      <p:pic>
        <p:nvPicPr>
          <p:cNvPr id="6" name="Picture 5" descr="CSL-Powerpoint_photo_slide_gol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43747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30473"/>
            <a:ext cx="4038600" cy="41858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30472"/>
            <a:ext cx="4038600" cy="41858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descr="CSL-Powerpoint_photo_slide_gol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849565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Blue Two Content">
    <p:spTree>
      <p:nvGrpSpPr>
        <p:cNvPr id="1" name=""/>
        <p:cNvGrpSpPr/>
        <p:nvPr/>
      </p:nvGrpSpPr>
      <p:grpSpPr>
        <a:xfrm>
          <a:off x="0" y="0"/>
          <a:ext cx="0" cy="0"/>
          <a:chOff x="0" y="0"/>
          <a:chExt cx="0" cy="0"/>
        </a:xfrm>
      </p:grpSpPr>
      <p:pic>
        <p:nvPicPr>
          <p:cNvPr id="6" name="Picture 5" descr="CSL-Powerpoint_photo_slide_gre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43747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30473"/>
            <a:ext cx="4038600" cy="41858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30472"/>
            <a:ext cx="4038600" cy="41858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descr="CSL-Powerpoint_photo_slide_gre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849565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Red Title Only">
    <p:spTree>
      <p:nvGrpSpPr>
        <p:cNvPr id="1" name=""/>
        <p:cNvGrpSpPr/>
        <p:nvPr/>
      </p:nvGrpSpPr>
      <p:grpSpPr>
        <a:xfrm>
          <a:off x="0" y="0"/>
          <a:ext cx="0" cy="0"/>
          <a:chOff x="0" y="0"/>
          <a:chExt cx="0" cy="0"/>
        </a:xfrm>
      </p:grpSpPr>
      <p:pic>
        <p:nvPicPr>
          <p:cNvPr id="3" name="Picture 2" descr="CSL-Powerpoint_title_slide_r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925998"/>
            <a:ext cx="8229600" cy="1143000"/>
          </a:xfrm>
        </p:spPr>
        <p:txBody>
          <a:bodyPr/>
          <a:lstStyle>
            <a:lvl1pPr>
              <a:defRPr>
                <a:solidFill>
                  <a:schemeClr val="bg1"/>
                </a:solidFill>
              </a:defRPr>
            </a:lvl1pPr>
          </a:lstStyle>
          <a:p>
            <a:r>
              <a:rPr lang="en-US" smtClean="0"/>
              <a:t>Click to edit Master title style</a:t>
            </a:r>
            <a:endParaRPr lang="en-US" dirty="0"/>
          </a:p>
        </p:txBody>
      </p:sp>
      <p:pic>
        <p:nvPicPr>
          <p:cNvPr id="4" name="Picture 3" descr="CSL-Powerpoint_title_slide_re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2963051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IUPUI SERIES ON SERVICE LEARNING RESEARCH</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A1393F-0598-0E4C-9D55-BD0121946C1E}" type="slidenum">
              <a:rPr lang="en-US" smtClean="0"/>
              <a:pPr/>
              <a:t>‹#›</a:t>
            </a:fld>
            <a:endParaRPr lang="en-US" dirty="0"/>
          </a:p>
        </p:txBody>
      </p:sp>
    </p:spTree>
    <p:extLst>
      <p:ext uri="{BB962C8B-B14F-4D97-AF65-F5344CB8AC3E}">
        <p14:creationId xmlns:p14="http://schemas.microsoft.com/office/powerpoint/2010/main" val="4073968397"/>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 id="2147483689" r:id="rId18"/>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bjacoby@umd.edu"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5.xml"/><Relationship Id="rId2" Type="http://schemas.openxmlformats.org/officeDocument/2006/relationships/diagramData" Target="../diagrams/data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1470025"/>
          </a:xfrm>
        </p:spPr>
        <p:txBody>
          <a:bodyPr/>
          <a:lstStyle/>
          <a:p>
            <a:r>
              <a:rPr lang="en-US" dirty="0" smtClean="0"/>
              <a:t> </a:t>
            </a:r>
            <a:endParaRPr lang="en-US" dirty="0"/>
          </a:p>
        </p:txBody>
      </p:sp>
      <p:sp>
        <p:nvSpPr>
          <p:cNvPr id="3" name="Subtitle 2"/>
          <p:cNvSpPr>
            <a:spLocks noGrp="1"/>
          </p:cNvSpPr>
          <p:nvPr>
            <p:ph type="subTitle" idx="1"/>
          </p:nvPr>
        </p:nvSpPr>
        <p:spPr>
          <a:xfrm>
            <a:off x="609600" y="609600"/>
            <a:ext cx="8153400" cy="5486400"/>
          </a:xfrm>
        </p:spPr>
        <p:txBody>
          <a:bodyPr>
            <a:normAutofit/>
          </a:bodyPr>
          <a:lstStyle/>
          <a:p>
            <a:endParaRPr lang="en-US" sz="3600" dirty="0" smtClean="0">
              <a:solidFill>
                <a:schemeClr val="bg1"/>
              </a:solidFill>
            </a:endParaRPr>
          </a:p>
          <a:p>
            <a:r>
              <a:rPr lang="en-US" sz="3600" dirty="0" smtClean="0">
                <a:solidFill>
                  <a:schemeClr val="bg1"/>
                </a:solidFill>
              </a:rPr>
              <a:t>Framing a Theory-Grounded Research Agenda Related to </a:t>
            </a:r>
            <a:r>
              <a:rPr lang="en-US" sz="3600" dirty="0" smtClean="0">
                <a:solidFill>
                  <a:schemeClr val="bg1"/>
                </a:solidFill>
              </a:rPr>
              <a:t>PARTNERSHIPS</a:t>
            </a:r>
            <a:endParaRPr lang="en-US" sz="3600" dirty="0" smtClean="0">
              <a:solidFill>
                <a:schemeClr val="bg1"/>
              </a:solidFill>
            </a:endParaRPr>
          </a:p>
          <a:p>
            <a:endParaRPr lang="en-US" sz="3600" dirty="0" smtClean="0">
              <a:solidFill>
                <a:schemeClr val="bg1"/>
              </a:solidFill>
            </a:endParaRPr>
          </a:p>
          <a:p>
            <a:endParaRPr lang="en-US" sz="3600" dirty="0" smtClean="0">
              <a:solidFill>
                <a:schemeClr val="bg1"/>
              </a:solidFill>
            </a:endParaRPr>
          </a:p>
          <a:p>
            <a:r>
              <a:rPr lang="en-US" sz="2800" dirty="0" smtClean="0">
                <a:solidFill>
                  <a:schemeClr val="bg1"/>
                </a:solidFill>
              </a:rPr>
              <a:t>Patti H. Clayton, </a:t>
            </a:r>
            <a:r>
              <a:rPr lang="en-US" sz="2800" dirty="0" smtClean="0">
                <a:solidFill>
                  <a:schemeClr val="bg1"/>
                </a:solidFill>
              </a:rPr>
              <a:t>Bob </a:t>
            </a:r>
            <a:r>
              <a:rPr lang="en-US" sz="2800" dirty="0" err="1" smtClean="0">
                <a:solidFill>
                  <a:schemeClr val="bg1"/>
                </a:solidFill>
              </a:rPr>
              <a:t>Bringle</a:t>
            </a:r>
            <a:r>
              <a:rPr lang="en-US" dirty="0" smtClean="0">
                <a:solidFill>
                  <a:schemeClr val="bg1"/>
                </a:solidFill>
              </a:rPr>
              <a:t>, &amp; Barbara Jacoby</a:t>
            </a:r>
            <a:endParaRPr lang="en-US" sz="2800" dirty="0" smtClean="0">
              <a:solidFill>
                <a:schemeClr val="bg1"/>
              </a:solidFill>
            </a:endParaRPr>
          </a:p>
          <a:p>
            <a:endParaRPr lang="en-US" dirty="0" smtClean="0">
              <a:solidFill>
                <a:schemeClr val="bg1"/>
              </a:solidFill>
            </a:endParaRPr>
          </a:p>
        </p:txBody>
      </p:sp>
    </p:spTree>
    <p:extLst>
      <p:ext uri="{BB962C8B-B14F-4D97-AF65-F5344CB8AC3E}">
        <p14:creationId xmlns:p14="http://schemas.microsoft.com/office/powerpoint/2010/main" val="34749122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9947" y="2199736"/>
            <a:ext cx="8229600" cy="1258115"/>
          </a:xfrm>
        </p:spPr>
        <p:txBody>
          <a:bodyPr>
            <a:normAutofit fontScale="90000"/>
          </a:bodyPr>
          <a:lstStyle/>
          <a:p>
            <a:r>
              <a:rPr lang="en-US" dirty="0" smtClean="0"/>
              <a:t/>
            </a:r>
            <a:br>
              <a:rPr lang="en-US" dirty="0" smtClean="0"/>
            </a:br>
            <a:r>
              <a:rPr lang="en-US" dirty="0" smtClean="0"/>
              <a:t>Conceptual </a:t>
            </a:r>
            <a:r>
              <a:rPr lang="en-US" dirty="0" smtClean="0"/>
              <a:t>Frameworks for Partnerships in Service Learning</a:t>
            </a:r>
            <a:r>
              <a:rPr lang="en-US" sz="3600" dirty="0" smtClean="0"/>
              <a:t/>
            </a:r>
            <a:br>
              <a:rPr lang="en-US" sz="3600" dirty="0" smtClean="0"/>
            </a:br>
            <a:r>
              <a:rPr lang="en-US" sz="3600" b="1" dirty="0" smtClean="0"/>
              <a:t/>
            </a:r>
            <a:br>
              <a:rPr lang="en-US" sz="3600" b="1" dirty="0" smtClean="0"/>
            </a:br>
            <a:r>
              <a:rPr lang="en-US" sz="2700" dirty="0" smtClean="0"/>
              <a:t>Robert G. Bringle, Ph.D., Phil.D.</a:t>
            </a:r>
            <a:r>
              <a:rPr lang="en-US" sz="2200" dirty="0" smtClean="0"/>
              <a:t/>
            </a:r>
            <a:br>
              <a:rPr lang="en-US" sz="2200" dirty="0" smtClean="0"/>
            </a:br>
            <a:r>
              <a:rPr lang="en-US" sz="2200" dirty="0" smtClean="0"/>
              <a:t>Appalachian State University</a:t>
            </a:r>
            <a:br>
              <a:rPr lang="en-US" sz="2200" dirty="0" smtClean="0"/>
            </a:br>
            <a:r>
              <a:rPr lang="en-US" sz="2200" dirty="0" smtClean="0"/>
              <a:t>Indiana University-Purdue University Indianapolis</a:t>
            </a:r>
            <a:br>
              <a:rPr lang="en-US" sz="2200" dirty="0" smtClean="0"/>
            </a:br>
            <a:r>
              <a:rPr lang="en-US" sz="2200" dirty="0" smtClean="0"/>
              <a:t/>
            </a:r>
            <a:br>
              <a:rPr lang="en-US" sz="2200" dirty="0" smtClean="0"/>
            </a:br>
            <a:r>
              <a:rPr lang="en-US" sz="2700" dirty="0" smtClean="0"/>
              <a:t>Patti Clayton, Ph.D.</a:t>
            </a:r>
            <a:r>
              <a:rPr lang="en-US" sz="2200" dirty="0" smtClean="0"/>
              <a:t/>
            </a:r>
            <a:br>
              <a:rPr lang="en-US" sz="2200" dirty="0" smtClean="0"/>
            </a:br>
            <a:r>
              <a:rPr lang="en-US" sz="2200" dirty="0" smtClean="0"/>
              <a:t>PHC Ventures</a:t>
            </a:r>
            <a:br>
              <a:rPr lang="en-US" sz="2200" dirty="0" smtClean="0"/>
            </a:br>
            <a:r>
              <a:rPr lang="en-US" sz="2200" dirty="0" smtClean="0"/>
              <a:t> Indiana University-Purdue University Indianapolis</a:t>
            </a:r>
            <a:br>
              <a:rPr lang="en-US" sz="2200" dirty="0" smtClean="0"/>
            </a:br>
            <a:r>
              <a:rPr lang="en-US" sz="2200" dirty="0" smtClean="0"/>
              <a:t>University of North Carolina </a:t>
            </a:r>
            <a:r>
              <a:rPr lang="en-US" sz="2200" dirty="0" smtClean="0"/>
              <a:t>at Greensboro</a:t>
            </a:r>
            <a:r>
              <a:rPr lang="en-US" sz="2200" dirty="0" smtClean="0"/>
              <a:t/>
            </a:r>
            <a:br>
              <a:rPr lang="en-US" sz="2200" dirty="0" smtClean="0"/>
            </a:br>
            <a:r>
              <a:rPr lang="en-US" sz="2200" dirty="0" smtClean="0"/>
              <a:t>New England Resource Center for Higher Education, UMass-Boston</a:t>
            </a:r>
            <a:br>
              <a:rPr lang="en-US" sz="2200" dirty="0" smtClean="0"/>
            </a:br>
            <a:r>
              <a:rPr lang="en-US" b="1" dirty="0"/>
              <a:t/>
            </a:r>
            <a:br>
              <a:rPr lang="en-US" b="1" dirty="0"/>
            </a:br>
            <a:endParaRPr lang="en-US" dirty="0">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29979427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103517"/>
            <a:ext cx="8229600" cy="944562"/>
          </a:xfrm>
        </p:spPr>
        <p:txBody>
          <a:bodyPr/>
          <a:lstStyle/>
          <a:p>
            <a:pPr eaLnBrk="1" hangingPunct="1">
              <a:defRPr/>
            </a:pPr>
            <a:r>
              <a:rPr lang="en-US" b="1" dirty="0" smtClean="0"/>
              <a:t>Gaps/Issues in Research/Theory</a:t>
            </a:r>
          </a:p>
        </p:txBody>
      </p:sp>
      <p:sp>
        <p:nvSpPr>
          <p:cNvPr id="6" name="Text Box 4"/>
          <p:cNvSpPr txBox="1">
            <a:spLocks noGrp="1" noChangeArrowheads="1"/>
          </p:cNvSpPr>
          <p:nvPr>
            <p:ph type="body" idx="1"/>
          </p:nvPr>
        </p:nvSpPr>
        <p:spPr bwMode="auto">
          <a:xfrm>
            <a:off x="914400" y="1219200"/>
            <a:ext cx="8229600" cy="4906963"/>
          </a:xfrm>
          <a:prstGeom prst="rect">
            <a:avLst/>
          </a:prstGeom>
          <a:noFill/>
          <a:ln w="76200" cmpd="tri">
            <a:noFill/>
            <a:miter lim="800000"/>
            <a:headEnd/>
            <a:tailEnd/>
          </a:ln>
        </p:spPr>
        <p:txBody>
          <a:bodyPr>
            <a:normAutofit lnSpcReduction="10000"/>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r>
              <a:rPr lang="en-US" b="1" dirty="0" smtClean="0"/>
              <a:t>Neglect of partnerships</a:t>
            </a:r>
          </a:p>
          <a:p>
            <a:r>
              <a:rPr lang="en-US" b="1" dirty="0" smtClean="0"/>
              <a:t>Campus-Community: Unit of  Analysis</a:t>
            </a:r>
          </a:p>
          <a:p>
            <a:r>
              <a:rPr lang="en-US" b="1" dirty="0" smtClean="0"/>
              <a:t>“Relationships” vs. “Partnerships”</a:t>
            </a:r>
          </a:p>
          <a:p>
            <a:r>
              <a:rPr lang="en-US" b="1" dirty="0" smtClean="0"/>
              <a:t>Outcomes must be “equal”</a:t>
            </a:r>
          </a:p>
          <a:p>
            <a:r>
              <a:rPr lang="en-US" b="1" dirty="0" smtClean="0"/>
              <a:t>LOTS of descriptive research</a:t>
            </a:r>
          </a:p>
          <a:p>
            <a:r>
              <a:rPr lang="en-US" b="1" dirty="0" smtClean="0"/>
              <a:t>Can they be measured?</a:t>
            </a:r>
          </a:p>
          <a:p>
            <a:r>
              <a:rPr lang="en-US" b="1" dirty="0" smtClean="0"/>
              <a:t>Can they be analyze?</a:t>
            </a:r>
          </a:p>
          <a:p>
            <a:r>
              <a:rPr lang="en-US" b="1" dirty="0" smtClean="0"/>
              <a:t>Can they be improved (is that desirable, always?)?</a:t>
            </a:r>
          </a:p>
          <a:p>
            <a:pPr eaLnBrk="1" hangingPunct="1"/>
            <a:endParaRPr lang="en-US" dirty="0">
              <a:latin typeface="Arial" charset="0"/>
            </a:endParaRPr>
          </a:p>
        </p:txBody>
      </p:sp>
    </p:spTree>
    <p:extLst>
      <p:ext uri="{BB962C8B-B14F-4D97-AF65-F5344CB8AC3E}">
        <p14:creationId xmlns:p14="http://schemas.microsoft.com/office/powerpoint/2010/main" val="416157339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bwMode="auto">
          <a:xfrm>
            <a:off x="0" y="0"/>
            <a:ext cx="7543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dirty="0" smtClean="0"/>
              <a:t>Relationship &gt; Partnership</a:t>
            </a:r>
          </a:p>
        </p:txBody>
      </p:sp>
      <p:pic>
        <p:nvPicPr>
          <p:cNvPr id="12291" name="Picture 11" descr="Different Types of Partnerships (Figure 2).png"/>
          <p:cNvPicPr>
            <a:picLocks noGrp="1" noChangeAspect="1"/>
          </p:cNvPicPr>
          <p:nvPr>
            <p:ph idx="1"/>
          </p:nvPr>
        </p:nvPicPr>
        <p:blipFill>
          <a:blip r:embed="rId2"/>
          <a:srcRect/>
          <a:stretch>
            <a:fillRect/>
          </a:stretch>
        </p:blipFill>
        <p:spPr bwMode="auto">
          <a:xfrm>
            <a:off x="1830388" y="791564"/>
            <a:ext cx="7313612" cy="4909838"/>
          </a:xfrm>
          <a:noFill/>
          <a:ln>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smtClean="0">
                <a:latin typeface="Open Sans" pitchFamily="34" charset="0"/>
                <a:ea typeface="Open Sans" pitchFamily="34" charset="0"/>
                <a:cs typeface="Open Sans" pitchFamily="34" charset="0"/>
              </a:rPr>
              <a:t>Theoretical Perspectives</a:t>
            </a:r>
            <a:endParaRPr lang="en-US" b="1" dirty="0">
              <a:latin typeface="Open Sans" pitchFamily="34" charset="0"/>
              <a:ea typeface="Open Sans" pitchFamily="34" charset="0"/>
              <a:cs typeface="Open Sans" pitchFamily="34" charset="0"/>
            </a:endParaRPr>
          </a:p>
        </p:txBody>
      </p:sp>
      <p:sp>
        <p:nvSpPr>
          <p:cNvPr id="5" name="Content Placeholder 4"/>
          <p:cNvSpPr>
            <a:spLocks noGrp="1"/>
          </p:cNvSpPr>
          <p:nvPr>
            <p:ph idx="1"/>
          </p:nvPr>
        </p:nvSpPr>
        <p:spPr/>
        <p:txBody>
          <a:bodyPr>
            <a:normAutofit lnSpcReduction="10000"/>
          </a:bodyPr>
          <a:lstStyle/>
          <a:p>
            <a:pPr>
              <a:lnSpc>
                <a:spcPct val="80000"/>
              </a:lnSpc>
              <a:defRPr/>
            </a:pPr>
            <a:r>
              <a:rPr lang="en-US" b="1" dirty="0" smtClean="0"/>
              <a:t> Exchange Theory (Bringle &amp; Hatcher)</a:t>
            </a:r>
          </a:p>
          <a:p>
            <a:pPr>
              <a:lnSpc>
                <a:spcPct val="80000"/>
              </a:lnSpc>
              <a:defRPr/>
            </a:pPr>
            <a:r>
              <a:rPr lang="en-US" b="1" dirty="0" smtClean="0"/>
              <a:t>Transactional/Transformational (Enos &amp; Morton)</a:t>
            </a:r>
          </a:p>
          <a:p>
            <a:pPr>
              <a:lnSpc>
                <a:spcPct val="80000"/>
              </a:lnSpc>
              <a:defRPr/>
            </a:pPr>
            <a:r>
              <a:rPr lang="en-US" b="1" dirty="0" smtClean="0"/>
              <a:t>Identity and Relationships (Social Psychology)</a:t>
            </a:r>
          </a:p>
          <a:p>
            <a:pPr>
              <a:lnSpc>
                <a:spcPct val="80000"/>
              </a:lnSpc>
              <a:defRPr/>
            </a:pPr>
            <a:r>
              <a:rPr lang="en-US" b="1" dirty="0" smtClean="0"/>
              <a:t>Negotiated Order Theory (Dorado &amp; Giles)</a:t>
            </a:r>
            <a:endParaRPr lang="en-US" dirty="0"/>
          </a:p>
          <a:p>
            <a:endParaRPr lang="en-US" dirty="0">
              <a:latin typeface="Open Sans" pitchFamily="34" charset="0"/>
              <a:ea typeface="Open Sans" pitchFamily="34" charset="0"/>
              <a:cs typeface="Open Sans" pitchFamily="34" charset="0"/>
            </a:endParaRPr>
          </a:p>
        </p:txBody>
      </p:sp>
      <p:sp>
        <p:nvSpPr>
          <p:cNvPr id="7" name="Rectangle 6"/>
          <p:cNvSpPr/>
          <p:nvPr/>
        </p:nvSpPr>
        <p:spPr>
          <a:xfrm>
            <a:off x="2323380" y="0"/>
            <a:ext cx="4301068" cy="307777"/>
          </a:xfrm>
          <a:prstGeom prst="rect">
            <a:avLst/>
          </a:prstGeom>
        </p:spPr>
        <p:txBody>
          <a:bodyPr wrap="square">
            <a:spAutoFit/>
          </a:bodyPr>
          <a:lstStyle/>
          <a:p>
            <a:pPr lvl="0" algn="ctr"/>
            <a:r>
              <a:rPr lang="en-US" sz="1400" dirty="0">
                <a:solidFill>
                  <a:srgbClr val="7D110C"/>
                </a:solidFill>
                <a:latin typeface="Open Sans" pitchFamily="34" charset="0"/>
                <a:ea typeface="Open Sans" pitchFamily="34" charset="0"/>
                <a:cs typeface="Open Sans" pitchFamily="34" charset="0"/>
              </a:rPr>
              <a:t>IUPUI SERIES ON SERVICE LEARNING RESEARCH</a:t>
            </a:r>
          </a:p>
        </p:txBody>
      </p:sp>
    </p:spTree>
    <p:extLst>
      <p:ext uri="{BB962C8B-B14F-4D97-AF65-F5344CB8AC3E}">
        <p14:creationId xmlns:p14="http://schemas.microsoft.com/office/powerpoint/2010/main" val="271574269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228600" y="274638"/>
            <a:ext cx="8763000" cy="1630362"/>
          </a:xfrm>
        </p:spPr>
        <p:txBody>
          <a:bodyPr/>
          <a:lstStyle/>
          <a:p>
            <a:pPr eaLnBrk="1" hangingPunct="1">
              <a:defRPr/>
            </a:pPr>
            <a:r>
              <a:rPr lang="en-US" sz="3200" b="1" dirty="0" smtClean="0"/>
              <a:t>Theoretical Lens:  Exchange Theory</a:t>
            </a:r>
            <a:br>
              <a:rPr lang="en-US" sz="3200" b="1" dirty="0" smtClean="0"/>
            </a:br>
            <a:endParaRPr lang="en-US" sz="3200" b="1" dirty="0" smtClean="0"/>
          </a:p>
        </p:txBody>
      </p:sp>
      <p:sp>
        <p:nvSpPr>
          <p:cNvPr id="12291" name="Rectangle 3"/>
          <p:cNvSpPr>
            <a:spLocks noGrp="1" noChangeArrowheads="1"/>
          </p:cNvSpPr>
          <p:nvPr>
            <p:ph type="body" idx="1"/>
          </p:nvPr>
        </p:nvSpPr>
        <p:spPr>
          <a:xfrm>
            <a:off x="1400355" y="1173192"/>
            <a:ext cx="7591245" cy="4525963"/>
          </a:xfrm>
        </p:spPr>
        <p:txBody>
          <a:bodyPr>
            <a:normAutofit fontScale="92500"/>
          </a:bodyPr>
          <a:lstStyle/>
          <a:p>
            <a:pPr eaLnBrk="1" hangingPunct="1">
              <a:lnSpc>
                <a:spcPct val="80000"/>
              </a:lnSpc>
              <a:defRPr/>
            </a:pPr>
            <a:endParaRPr lang="en-US" sz="2000" dirty="0" smtClean="0"/>
          </a:p>
          <a:p>
            <a:pPr eaLnBrk="1" hangingPunct="1">
              <a:lnSpc>
                <a:spcPct val="80000"/>
              </a:lnSpc>
              <a:defRPr/>
            </a:pPr>
            <a:r>
              <a:rPr lang="en-US" sz="2400" b="1" dirty="0" smtClean="0"/>
              <a:t>Relationships: Between persons</a:t>
            </a:r>
          </a:p>
          <a:p>
            <a:pPr eaLnBrk="1" hangingPunct="1">
              <a:lnSpc>
                <a:spcPct val="80000"/>
              </a:lnSpc>
              <a:defRPr/>
            </a:pPr>
            <a:r>
              <a:rPr lang="en-US" sz="2400" b="1" dirty="0" smtClean="0"/>
              <a:t>Outcomes = fn( Rewards – Costs)</a:t>
            </a:r>
          </a:p>
          <a:p>
            <a:pPr eaLnBrk="1" hangingPunct="1">
              <a:lnSpc>
                <a:spcPct val="80000"/>
              </a:lnSpc>
              <a:defRPr/>
            </a:pPr>
            <a:r>
              <a:rPr lang="en-US" sz="2400" b="1" dirty="0" smtClean="0"/>
              <a:t>Categories of Outcomes: Trust &amp; Respect</a:t>
            </a:r>
          </a:p>
          <a:p>
            <a:pPr eaLnBrk="1" hangingPunct="1">
              <a:lnSpc>
                <a:spcPct val="80000"/>
              </a:lnSpc>
              <a:defRPr/>
            </a:pPr>
            <a:r>
              <a:rPr lang="en-US" sz="2400" b="1" dirty="0" smtClean="0"/>
              <a:t>Attraction = fn( Outcomes – Comparison Level)</a:t>
            </a:r>
          </a:p>
          <a:p>
            <a:pPr eaLnBrk="1" hangingPunct="1">
              <a:lnSpc>
                <a:spcPct val="80000"/>
              </a:lnSpc>
              <a:defRPr/>
            </a:pPr>
            <a:r>
              <a:rPr lang="en-US" sz="2400" b="1" dirty="0" smtClean="0"/>
              <a:t>Dependency = fn( Outcomes – Comparison Level for Alternatives)</a:t>
            </a:r>
          </a:p>
          <a:p>
            <a:pPr eaLnBrk="1" hangingPunct="1">
              <a:lnSpc>
                <a:spcPct val="80000"/>
              </a:lnSpc>
              <a:defRPr/>
            </a:pPr>
            <a:r>
              <a:rPr lang="en-US" sz="2400" b="1" dirty="0" smtClean="0"/>
              <a:t>Closeness = fn(Frequency of interaction, Diversity of interaction, Interdependency)</a:t>
            </a:r>
          </a:p>
          <a:p>
            <a:pPr eaLnBrk="1" hangingPunct="1">
              <a:lnSpc>
                <a:spcPct val="80000"/>
              </a:lnSpc>
              <a:defRPr/>
            </a:pPr>
            <a:r>
              <a:rPr lang="en-US" sz="2400" b="1" dirty="0" smtClean="0"/>
              <a:t>Equity: Similarity in ratio of outcomes/inputs</a:t>
            </a:r>
          </a:p>
          <a:p>
            <a:pPr eaLnBrk="1" hangingPunct="1">
              <a:lnSpc>
                <a:spcPct val="80000"/>
              </a:lnSpc>
              <a:defRPr/>
            </a:pPr>
            <a:r>
              <a:rPr lang="en-US" sz="2400" b="1" dirty="0" smtClean="0"/>
              <a:t>Transition from “My Outcomes” to “Our Outcomes”</a:t>
            </a:r>
          </a:p>
          <a:p>
            <a:pPr eaLnBrk="1" hangingPunct="1">
              <a:lnSpc>
                <a:spcPct val="80000"/>
              </a:lnSpc>
              <a:defRPr/>
            </a:pPr>
            <a:r>
              <a:rPr lang="en-US" sz="2400" b="1" dirty="0" smtClean="0"/>
              <a:t>Mini-Max Principle</a:t>
            </a:r>
          </a:p>
          <a:p>
            <a:pPr eaLnBrk="1" hangingPunct="1">
              <a:lnSpc>
                <a:spcPct val="80000"/>
              </a:lnSpc>
              <a:defRPr/>
            </a:pPr>
            <a:r>
              <a:rPr lang="en-US" sz="2400" b="1" dirty="0" smtClean="0"/>
              <a:t>Relationship Phases: (a) “shopping” (b) initiation, (c) development, (d) maintenance, (e) dissolution</a:t>
            </a:r>
          </a:p>
        </p:txBody>
      </p:sp>
    </p:spTree>
    <p:extLst>
      <p:ext uri="{BB962C8B-B14F-4D97-AF65-F5344CB8AC3E}">
        <p14:creationId xmlns:p14="http://schemas.microsoft.com/office/powerpoint/2010/main" val="59361134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Recommendations for Future Research: Relationships </a:t>
            </a:r>
            <a:endParaRPr lang="en-US" b="1" dirty="0"/>
          </a:p>
        </p:txBody>
      </p:sp>
      <p:sp>
        <p:nvSpPr>
          <p:cNvPr id="3" name="Content Placeholder 2"/>
          <p:cNvSpPr>
            <a:spLocks noGrp="1"/>
          </p:cNvSpPr>
          <p:nvPr>
            <p:ph idx="1"/>
          </p:nvPr>
        </p:nvSpPr>
        <p:spPr>
          <a:xfrm>
            <a:off x="1026542" y="1600201"/>
            <a:ext cx="7867292" cy="2948280"/>
          </a:xfrm>
        </p:spPr>
        <p:txBody>
          <a:bodyPr>
            <a:normAutofit fontScale="25000" lnSpcReduction="20000"/>
          </a:bodyPr>
          <a:lstStyle/>
          <a:p>
            <a:r>
              <a:rPr lang="en-US" sz="11200" b="1" dirty="0" smtClean="0"/>
              <a:t>Expand perspective of relationships beyond “campus-community partnership” </a:t>
            </a:r>
            <a:r>
              <a:rPr lang="en-US" sz="11200" dirty="0" smtClean="0">
                <a:sym typeface="Wingdings" pitchFamily="2" charset="2"/>
              </a:rPr>
              <a:t></a:t>
            </a:r>
          </a:p>
          <a:p>
            <a:endParaRPr lang="en-US" dirty="0" smtClean="0">
              <a:sym typeface="Wingdings" pitchFamily="2" charset="2"/>
            </a:endParaRPr>
          </a:p>
          <a:p>
            <a:r>
              <a:rPr lang="en-US" sz="11200" b="1" dirty="0" smtClean="0">
                <a:sym typeface="Wingdings" pitchFamily="2" charset="2"/>
              </a:rPr>
              <a:t>SOFAR model</a:t>
            </a:r>
          </a:p>
          <a:p>
            <a:pPr lvl="1"/>
            <a:r>
              <a:rPr lang="en-US" sz="12800" dirty="0" smtClean="0">
                <a:latin typeface="Algerian" pitchFamily="82" charset="0"/>
                <a:sym typeface="Wingdings" pitchFamily="2" charset="2"/>
              </a:rPr>
              <a:t>S</a:t>
            </a:r>
            <a:r>
              <a:rPr lang="en-US" sz="8600" dirty="0" smtClean="0">
                <a:sym typeface="Wingdings" pitchFamily="2" charset="2"/>
              </a:rPr>
              <a:t>tudent</a:t>
            </a:r>
          </a:p>
          <a:p>
            <a:pPr lvl="1"/>
            <a:r>
              <a:rPr lang="en-US" sz="12800" dirty="0" smtClean="0">
                <a:latin typeface="Algerian" pitchFamily="82" charset="0"/>
                <a:sym typeface="Wingdings" pitchFamily="2" charset="2"/>
              </a:rPr>
              <a:t>O</a:t>
            </a:r>
            <a:r>
              <a:rPr lang="en-US" sz="8600" dirty="0" smtClean="0">
                <a:sym typeface="Wingdings" pitchFamily="2" charset="2"/>
              </a:rPr>
              <a:t>rganizational staff</a:t>
            </a:r>
          </a:p>
          <a:p>
            <a:pPr lvl="1"/>
            <a:r>
              <a:rPr lang="en-US" sz="12800" dirty="0" smtClean="0">
                <a:latin typeface="Algerian" pitchFamily="82" charset="0"/>
                <a:sym typeface="Wingdings" pitchFamily="2" charset="2"/>
              </a:rPr>
              <a:t>F</a:t>
            </a:r>
            <a:r>
              <a:rPr lang="en-US" sz="8600" dirty="0" smtClean="0">
                <a:sym typeface="Wingdings" pitchFamily="2" charset="2"/>
              </a:rPr>
              <a:t>aculty</a:t>
            </a:r>
          </a:p>
          <a:p>
            <a:pPr lvl="1"/>
            <a:r>
              <a:rPr lang="en-US" sz="12800" dirty="0" smtClean="0">
                <a:latin typeface="Algerian" pitchFamily="82" charset="0"/>
                <a:sym typeface="Wingdings" pitchFamily="2" charset="2"/>
              </a:rPr>
              <a:t>A</a:t>
            </a:r>
            <a:r>
              <a:rPr lang="en-US" sz="8600" dirty="0" smtClean="0">
                <a:sym typeface="Wingdings" pitchFamily="2" charset="2"/>
              </a:rPr>
              <a:t>dministrators on campus</a:t>
            </a:r>
          </a:p>
          <a:p>
            <a:pPr lvl="1"/>
            <a:r>
              <a:rPr lang="en-US" sz="12800" dirty="0" smtClean="0">
                <a:latin typeface="Algerian" pitchFamily="82" charset="0"/>
                <a:sym typeface="Wingdings" pitchFamily="2" charset="2"/>
              </a:rPr>
              <a:t>R</a:t>
            </a:r>
            <a:r>
              <a:rPr lang="en-US" sz="8600" dirty="0" smtClean="0">
                <a:sym typeface="Wingdings" pitchFamily="2" charset="2"/>
              </a:rPr>
              <a:t>esidents or clients</a:t>
            </a:r>
          </a:p>
        </p:txBody>
      </p:sp>
    </p:spTree>
    <p:extLst>
      <p:ext uri="{BB962C8B-B14F-4D97-AF65-F5344CB8AC3E}">
        <p14:creationId xmlns:p14="http://schemas.microsoft.com/office/powerpoint/2010/main" val="309109920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bwMode="auto">
          <a:xfrm>
            <a:off x="1143000" y="274638"/>
            <a:ext cx="7543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dirty="0" smtClean="0"/>
              <a:t>SOFAR</a:t>
            </a:r>
          </a:p>
        </p:txBody>
      </p:sp>
      <p:grpSp>
        <p:nvGrpSpPr>
          <p:cNvPr id="2" name="Content Placeholder 3"/>
          <p:cNvGrpSpPr>
            <a:grpSpLocks noGrp="1"/>
          </p:cNvGrpSpPr>
          <p:nvPr/>
        </p:nvGrpSpPr>
        <p:grpSpPr bwMode="auto">
          <a:xfrm>
            <a:off x="1879600" y="1223607"/>
            <a:ext cx="6172200" cy="4525963"/>
            <a:chOff x="1066028" y="67897"/>
            <a:chExt cx="6794717" cy="6713903"/>
          </a:xfrm>
        </p:grpSpPr>
        <p:cxnSp>
          <p:nvCxnSpPr>
            <p:cNvPr id="5" name="Straight Connector 4"/>
            <p:cNvCxnSpPr/>
            <p:nvPr/>
          </p:nvCxnSpPr>
          <p:spPr>
            <a:xfrm rot="10800000" flipV="1">
              <a:off x="1904882" y="830894"/>
              <a:ext cx="1752856" cy="1219853"/>
            </a:xfrm>
            <a:prstGeom prst="line">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10800000" flipV="1">
              <a:off x="1827987" y="1056967"/>
              <a:ext cx="1754603" cy="1222209"/>
            </a:xfrm>
            <a:prstGeom prst="line">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2595189" y="3044527"/>
              <a:ext cx="3500467" cy="2663425"/>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1524165" y="2734213"/>
              <a:ext cx="3880923" cy="1595571"/>
            </a:xfrm>
            <a:prstGeom prst="line">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flipV="1">
              <a:off x="2899274" y="2886748"/>
              <a:ext cx="3502215" cy="2663424"/>
            </a:xfrm>
            <a:prstGeom prst="line">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1451335" y="2582319"/>
              <a:ext cx="3883278" cy="1595570"/>
            </a:xfrm>
            <a:prstGeom prst="line">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6200000" flipH="1">
              <a:off x="3662368" y="2582834"/>
              <a:ext cx="3880923" cy="1747612"/>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16200000" flipH="1">
              <a:off x="3524177" y="2634389"/>
              <a:ext cx="3739627" cy="1644504"/>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3582590" y="67897"/>
              <a:ext cx="1523918" cy="152364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14" name="Oval 13"/>
            <p:cNvSpPr/>
            <p:nvPr/>
          </p:nvSpPr>
          <p:spPr>
            <a:xfrm>
              <a:off x="1066028" y="2050747"/>
              <a:ext cx="1523918" cy="152364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15" name="Oval 14"/>
            <p:cNvSpPr/>
            <p:nvPr/>
          </p:nvSpPr>
          <p:spPr>
            <a:xfrm>
              <a:off x="6249446" y="2050747"/>
              <a:ext cx="1523918" cy="152364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16" name="Oval 15"/>
            <p:cNvSpPr/>
            <p:nvPr/>
          </p:nvSpPr>
          <p:spPr>
            <a:xfrm>
              <a:off x="1447008" y="5251096"/>
              <a:ext cx="1523918" cy="1523638"/>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17" name="Oval 16"/>
            <p:cNvSpPr/>
            <p:nvPr/>
          </p:nvSpPr>
          <p:spPr>
            <a:xfrm>
              <a:off x="5868467" y="5251096"/>
              <a:ext cx="1523918" cy="1523638"/>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cxnSp>
          <p:nvCxnSpPr>
            <p:cNvPr id="18" name="Straight Connector 17"/>
            <p:cNvCxnSpPr/>
            <p:nvPr/>
          </p:nvCxnSpPr>
          <p:spPr>
            <a:xfrm>
              <a:off x="2970926" y="6164809"/>
              <a:ext cx="2897541" cy="0"/>
            </a:xfrm>
            <a:prstGeom prst="line">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0498" name="TextBox 43"/>
            <p:cNvSpPr txBox="1">
              <a:spLocks noChangeArrowheads="1"/>
            </p:cNvSpPr>
            <p:nvPr/>
          </p:nvSpPr>
          <p:spPr bwMode="auto">
            <a:xfrm>
              <a:off x="3669948" y="597990"/>
              <a:ext cx="1371600" cy="684843"/>
            </a:xfrm>
            <a:prstGeom prst="rect">
              <a:avLst/>
            </a:prstGeom>
            <a:noFill/>
            <a:ln w="9525">
              <a:noFill/>
              <a:miter lim="800000"/>
              <a:headEnd/>
              <a:tailEnd/>
            </a:ln>
          </p:spPr>
          <p:txBody>
            <a:bodyPr>
              <a:spAutoFit/>
            </a:bodyPr>
            <a:lstStyle/>
            <a:p>
              <a:pPr algn="ctr"/>
              <a:r>
                <a:rPr lang="en-US" sz="2400" b="1" dirty="0">
                  <a:latin typeface="Arial Black" pitchFamily="34" charset="0"/>
                </a:rPr>
                <a:t>S</a:t>
              </a:r>
              <a:r>
                <a:rPr lang="en-US" dirty="0">
                  <a:latin typeface="Candara" pitchFamily="34" charset="0"/>
                </a:rPr>
                <a:t>tudents</a:t>
              </a:r>
            </a:p>
          </p:txBody>
        </p:sp>
        <p:sp>
          <p:nvSpPr>
            <p:cNvPr id="20499" name="TextBox 44"/>
            <p:cNvSpPr txBox="1">
              <a:spLocks noChangeArrowheads="1"/>
            </p:cNvSpPr>
            <p:nvPr/>
          </p:nvSpPr>
          <p:spPr bwMode="auto">
            <a:xfrm>
              <a:off x="1107946" y="2541666"/>
              <a:ext cx="1371600" cy="684843"/>
            </a:xfrm>
            <a:prstGeom prst="rect">
              <a:avLst/>
            </a:prstGeom>
            <a:noFill/>
            <a:ln w="9525">
              <a:noFill/>
              <a:miter lim="800000"/>
              <a:headEnd/>
              <a:tailEnd/>
            </a:ln>
          </p:spPr>
          <p:txBody>
            <a:bodyPr>
              <a:spAutoFit/>
            </a:bodyPr>
            <a:lstStyle/>
            <a:p>
              <a:pPr algn="ctr"/>
              <a:r>
                <a:rPr lang="en-US" sz="2400" dirty="0">
                  <a:latin typeface="Arial Black" pitchFamily="34" charset="0"/>
                  <a:ea typeface="Arial Unicode MS" pitchFamily="34" charset="-128"/>
                  <a:cs typeface="Arial Unicode MS" pitchFamily="34" charset="-128"/>
                </a:rPr>
                <a:t>F</a:t>
              </a:r>
              <a:r>
                <a:rPr lang="en-US" sz="1600" dirty="0">
                  <a:latin typeface="Candara" pitchFamily="34" charset="0"/>
                  <a:ea typeface="Arial Unicode MS" pitchFamily="34" charset="-128"/>
                  <a:cs typeface="Arial Unicode MS" pitchFamily="34" charset="-128"/>
                </a:rPr>
                <a:t>aculty</a:t>
              </a:r>
              <a:r>
                <a:rPr lang="en-US" sz="2000" dirty="0">
                  <a:latin typeface="Candara" pitchFamily="34" charset="0"/>
                  <a:ea typeface="Arial Unicode MS" pitchFamily="34" charset="-128"/>
                  <a:cs typeface="Arial Unicode MS" pitchFamily="34" charset="-128"/>
                </a:rPr>
                <a:t> </a:t>
              </a:r>
            </a:p>
          </p:txBody>
        </p:sp>
        <p:sp>
          <p:nvSpPr>
            <p:cNvPr id="20500" name="TextBox 45"/>
            <p:cNvSpPr txBox="1">
              <a:spLocks noChangeArrowheads="1"/>
            </p:cNvSpPr>
            <p:nvPr/>
          </p:nvSpPr>
          <p:spPr bwMode="auto">
            <a:xfrm>
              <a:off x="6190032" y="2630014"/>
              <a:ext cx="1670713" cy="684843"/>
            </a:xfrm>
            <a:prstGeom prst="rect">
              <a:avLst/>
            </a:prstGeom>
            <a:noFill/>
            <a:ln w="9525">
              <a:noFill/>
              <a:miter lim="800000"/>
              <a:headEnd/>
              <a:tailEnd/>
            </a:ln>
          </p:spPr>
          <p:txBody>
            <a:bodyPr>
              <a:spAutoFit/>
            </a:bodyPr>
            <a:lstStyle/>
            <a:p>
              <a:pPr algn="ctr"/>
              <a:r>
                <a:rPr lang="en-US" sz="2400" dirty="0">
                  <a:latin typeface="Arial Black" pitchFamily="34" charset="0"/>
                </a:rPr>
                <a:t>A</a:t>
              </a:r>
              <a:r>
                <a:rPr lang="en-US" sz="1400" dirty="0">
                  <a:latin typeface="Candara" pitchFamily="34" charset="0"/>
                </a:rPr>
                <a:t>dministrators</a:t>
              </a:r>
              <a:endParaRPr lang="en-US" sz="1200" dirty="0">
                <a:latin typeface="Candara" pitchFamily="34" charset="0"/>
              </a:endParaRPr>
            </a:p>
          </p:txBody>
        </p:sp>
        <p:sp>
          <p:nvSpPr>
            <p:cNvPr id="20501" name="TextBox 46"/>
            <p:cNvSpPr txBox="1">
              <a:spLocks noChangeArrowheads="1"/>
            </p:cNvSpPr>
            <p:nvPr/>
          </p:nvSpPr>
          <p:spPr bwMode="auto">
            <a:xfrm>
              <a:off x="1401570" y="5605860"/>
              <a:ext cx="1659870" cy="1049935"/>
            </a:xfrm>
            <a:prstGeom prst="rect">
              <a:avLst/>
            </a:prstGeom>
            <a:noFill/>
            <a:ln w="9525">
              <a:noFill/>
              <a:miter lim="800000"/>
              <a:headEnd/>
              <a:tailEnd/>
            </a:ln>
          </p:spPr>
          <p:txBody>
            <a:bodyPr>
              <a:spAutoFit/>
            </a:bodyPr>
            <a:lstStyle/>
            <a:p>
              <a:pPr algn="ctr"/>
              <a:r>
                <a:rPr lang="en-US" sz="1600" dirty="0">
                  <a:latin typeface="Candara" pitchFamily="34" charset="0"/>
                </a:rPr>
                <a:t>Community </a:t>
              </a:r>
              <a:r>
                <a:rPr lang="en-US" sz="2400" dirty="0">
                  <a:latin typeface="Arial Black" pitchFamily="34" charset="0"/>
                </a:rPr>
                <a:t>O</a:t>
              </a:r>
              <a:r>
                <a:rPr lang="en-US" sz="1600" dirty="0">
                  <a:latin typeface="Candara" pitchFamily="34" charset="0"/>
                </a:rPr>
                <a:t>rganization</a:t>
              </a:r>
            </a:p>
          </p:txBody>
        </p:sp>
        <p:sp>
          <p:nvSpPr>
            <p:cNvPr id="20502" name="TextBox 47"/>
            <p:cNvSpPr txBox="1">
              <a:spLocks noChangeArrowheads="1"/>
            </p:cNvSpPr>
            <p:nvPr/>
          </p:nvSpPr>
          <p:spPr bwMode="auto">
            <a:xfrm>
              <a:off x="5867400" y="5662658"/>
              <a:ext cx="1523999" cy="1050092"/>
            </a:xfrm>
            <a:prstGeom prst="rect">
              <a:avLst/>
            </a:prstGeom>
            <a:noFill/>
            <a:ln w="9525">
              <a:noFill/>
              <a:miter lim="800000"/>
              <a:headEnd/>
              <a:tailEnd/>
            </a:ln>
          </p:spPr>
          <p:txBody>
            <a:bodyPr>
              <a:spAutoFit/>
            </a:bodyPr>
            <a:lstStyle/>
            <a:p>
              <a:pPr algn="ctr"/>
              <a:r>
                <a:rPr lang="en-US" sz="1600" dirty="0">
                  <a:latin typeface="Candara" pitchFamily="34" charset="0"/>
                </a:rPr>
                <a:t>Community </a:t>
              </a:r>
              <a:r>
                <a:rPr lang="en-US" sz="2400" dirty="0">
                  <a:latin typeface="Arial Black" pitchFamily="34" charset="0"/>
                </a:rPr>
                <a:t>R</a:t>
              </a:r>
              <a:r>
                <a:rPr lang="en-US" sz="1600" dirty="0">
                  <a:latin typeface="Candara" pitchFamily="34" charset="0"/>
                </a:rPr>
                <a:t>esidents</a:t>
              </a:r>
            </a:p>
          </p:txBody>
        </p:sp>
        <p:cxnSp>
          <p:nvCxnSpPr>
            <p:cNvPr id="24" name="Straight Connector 23"/>
            <p:cNvCxnSpPr/>
            <p:nvPr/>
          </p:nvCxnSpPr>
          <p:spPr>
            <a:xfrm>
              <a:off x="5027866" y="1134681"/>
              <a:ext cx="1677708" cy="991424"/>
            </a:xfrm>
            <a:prstGeom prst="line">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rot="5400000" flipH="1" flipV="1">
              <a:off x="5905667" y="4220504"/>
              <a:ext cx="1676709" cy="3844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5400000" flipH="1" flipV="1">
              <a:off x="6066447" y="4213514"/>
              <a:ext cx="1676709" cy="398456"/>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2895779" y="6315524"/>
              <a:ext cx="3047836" cy="2354"/>
            </a:xfrm>
            <a:prstGeom prst="line">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14" idx="7"/>
              <a:endCxn id="15" idx="1"/>
            </p:cNvCxnSpPr>
            <p:nvPr/>
          </p:nvCxnSpPr>
          <p:spPr>
            <a:xfrm rot="5400000" flipH="1" flipV="1">
              <a:off x="4419697" y="220413"/>
              <a:ext cx="0" cy="41033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2514799" y="2432246"/>
              <a:ext cx="3809795" cy="0"/>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endCxn id="15" idx="0"/>
            </p:cNvCxnSpPr>
            <p:nvPr/>
          </p:nvCxnSpPr>
          <p:spPr>
            <a:xfrm>
              <a:off x="5106508" y="981609"/>
              <a:ext cx="1904898" cy="106913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14" idx="4"/>
              <a:endCxn id="16" idx="0"/>
            </p:cNvCxnSpPr>
            <p:nvPr/>
          </p:nvCxnSpPr>
          <p:spPr>
            <a:xfrm rot="16200000" flipH="1">
              <a:off x="1180123" y="4222251"/>
              <a:ext cx="1676709" cy="38098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rot="16200000" flipH="1">
              <a:off x="1332165" y="4222251"/>
              <a:ext cx="1676709" cy="380980"/>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15" idx="2"/>
              <a:endCxn id="16" idx="7"/>
            </p:cNvCxnSpPr>
            <p:nvPr/>
          </p:nvCxnSpPr>
          <p:spPr>
            <a:xfrm rot="10800000" flipV="1">
              <a:off x="2748979" y="2811390"/>
              <a:ext cx="3500467" cy="2661070"/>
            </a:xfrm>
            <a:prstGeom prst="line">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14" idx="6"/>
              <a:endCxn id="17" idx="1"/>
            </p:cNvCxnSpPr>
            <p:nvPr/>
          </p:nvCxnSpPr>
          <p:spPr>
            <a:xfrm>
              <a:off x="2589946" y="2811390"/>
              <a:ext cx="3500468" cy="266107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514" name="TextBox 217"/>
            <p:cNvSpPr>
              <a:spLocks noChangeArrowheads="1"/>
            </p:cNvSpPr>
            <p:nvPr/>
          </p:nvSpPr>
          <p:spPr bwMode="auto">
            <a:xfrm>
              <a:off x="4191000" y="2125087"/>
              <a:ext cx="533400" cy="401435"/>
            </a:xfrm>
            <a:prstGeom prst="ellipse">
              <a:avLst/>
            </a:prstGeom>
            <a:solidFill>
              <a:schemeClr val="bg1"/>
            </a:solidFill>
            <a:ln w="9525">
              <a:solidFill>
                <a:schemeClr val="tx1"/>
              </a:solidFill>
              <a:round/>
              <a:headEnd/>
              <a:tailEnd/>
            </a:ln>
          </p:spPr>
          <p:txBody>
            <a:bodyPr>
              <a:spAutoFit/>
            </a:bodyPr>
            <a:lstStyle/>
            <a:p>
              <a:pPr algn="r"/>
              <a:r>
                <a:rPr lang="en-US" sz="1000" dirty="0">
                  <a:latin typeface="Tahoma" pitchFamily="34" charset="0"/>
                  <a:cs typeface="Tahoma" pitchFamily="34" charset="0"/>
                </a:rPr>
                <a:t>10</a:t>
              </a:r>
              <a:endParaRPr lang="en-US" sz="1200" dirty="0">
                <a:latin typeface="Tahoma" pitchFamily="34" charset="0"/>
                <a:cs typeface="Tahoma" pitchFamily="34" charset="0"/>
              </a:endParaRPr>
            </a:p>
          </p:txBody>
        </p:sp>
        <p:sp>
          <p:nvSpPr>
            <p:cNvPr id="20515" name="TextBox 218"/>
            <p:cNvSpPr>
              <a:spLocks noChangeArrowheads="1"/>
            </p:cNvSpPr>
            <p:nvPr/>
          </p:nvSpPr>
          <p:spPr bwMode="auto">
            <a:xfrm>
              <a:off x="5867400" y="905887"/>
              <a:ext cx="457200" cy="389513"/>
            </a:xfrm>
            <a:prstGeom prst="ellipse">
              <a:avLst/>
            </a:prstGeom>
            <a:noFill/>
            <a:ln w="9525">
              <a:solidFill>
                <a:schemeClr val="tx1"/>
              </a:solidFill>
              <a:round/>
              <a:headEnd/>
              <a:tailEnd/>
            </a:ln>
          </p:spPr>
          <p:txBody>
            <a:bodyPr anchor="ctr" anchorCtr="1">
              <a:spAutoFit/>
            </a:bodyPr>
            <a:lstStyle/>
            <a:p>
              <a:pPr algn="ctr"/>
              <a:r>
                <a:rPr lang="en-US" sz="1200" dirty="0">
                  <a:latin typeface="Tahoma" pitchFamily="34" charset="0"/>
                  <a:cs typeface="Tahoma" pitchFamily="34" charset="0"/>
                </a:rPr>
                <a:t>1</a:t>
              </a:r>
            </a:p>
          </p:txBody>
        </p:sp>
        <p:sp>
          <p:nvSpPr>
            <p:cNvPr id="20516" name="TextBox 219"/>
            <p:cNvSpPr>
              <a:spLocks noChangeArrowheads="1"/>
            </p:cNvSpPr>
            <p:nvPr/>
          </p:nvSpPr>
          <p:spPr bwMode="auto">
            <a:xfrm>
              <a:off x="7086600" y="4182487"/>
              <a:ext cx="457200" cy="389513"/>
            </a:xfrm>
            <a:prstGeom prst="ellipse">
              <a:avLst/>
            </a:prstGeom>
            <a:noFill/>
            <a:ln w="9525">
              <a:solidFill>
                <a:schemeClr val="tx1"/>
              </a:solidFill>
              <a:round/>
              <a:headEnd/>
              <a:tailEnd/>
            </a:ln>
          </p:spPr>
          <p:txBody>
            <a:bodyPr anchor="ctr" anchorCtr="1">
              <a:spAutoFit/>
            </a:bodyPr>
            <a:lstStyle/>
            <a:p>
              <a:pPr algn="ctr"/>
              <a:r>
                <a:rPr lang="en-US" sz="1200" dirty="0">
                  <a:latin typeface="Tahoma" pitchFamily="34" charset="0"/>
                  <a:cs typeface="Tahoma" pitchFamily="34" charset="0"/>
                </a:rPr>
                <a:t>2</a:t>
              </a:r>
            </a:p>
          </p:txBody>
        </p:sp>
        <p:sp>
          <p:nvSpPr>
            <p:cNvPr id="20517" name="TextBox 220"/>
            <p:cNvSpPr>
              <a:spLocks noChangeArrowheads="1"/>
            </p:cNvSpPr>
            <p:nvPr/>
          </p:nvSpPr>
          <p:spPr bwMode="auto">
            <a:xfrm>
              <a:off x="4191000" y="6392287"/>
              <a:ext cx="457200" cy="389513"/>
            </a:xfrm>
            <a:prstGeom prst="ellipse">
              <a:avLst/>
            </a:prstGeom>
            <a:noFill/>
            <a:ln w="9525">
              <a:solidFill>
                <a:schemeClr val="tx1"/>
              </a:solidFill>
              <a:round/>
              <a:headEnd/>
              <a:tailEnd/>
            </a:ln>
          </p:spPr>
          <p:txBody>
            <a:bodyPr anchor="ctr" anchorCtr="1">
              <a:spAutoFit/>
            </a:bodyPr>
            <a:lstStyle/>
            <a:p>
              <a:pPr algn="ctr"/>
              <a:r>
                <a:rPr lang="en-US" sz="1200" dirty="0">
                  <a:latin typeface="Tahoma" pitchFamily="34" charset="0"/>
                  <a:cs typeface="Tahoma" pitchFamily="34" charset="0"/>
                </a:rPr>
                <a:t>3</a:t>
              </a:r>
            </a:p>
          </p:txBody>
        </p:sp>
        <p:sp>
          <p:nvSpPr>
            <p:cNvPr id="20518" name="TextBox 221"/>
            <p:cNvSpPr>
              <a:spLocks noChangeArrowheads="1"/>
            </p:cNvSpPr>
            <p:nvPr/>
          </p:nvSpPr>
          <p:spPr bwMode="auto">
            <a:xfrm>
              <a:off x="1581296" y="4334887"/>
              <a:ext cx="457200" cy="389513"/>
            </a:xfrm>
            <a:prstGeom prst="ellipse">
              <a:avLst/>
            </a:prstGeom>
            <a:noFill/>
            <a:ln w="9525">
              <a:solidFill>
                <a:schemeClr val="tx1"/>
              </a:solidFill>
              <a:round/>
              <a:headEnd/>
              <a:tailEnd/>
            </a:ln>
          </p:spPr>
          <p:txBody>
            <a:bodyPr anchor="ctr" anchorCtr="1">
              <a:spAutoFit/>
            </a:bodyPr>
            <a:lstStyle/>
            <a:p>
              <a:pPr algn="ctr"/>
              <a:r>
                <a:rPr lang="en-US" sz="1200" dirty="0">
                  <a:latin typeface="Tahoma" pitchFamily="34" charset="0"/>
                  <a:cs typeface="Tahoma" pitchFamily="34" charset="0"/>
                </a:rPr>
                <a:t>4</a:t>
              </a:r>
            </a:p>
          </p:txBody>
        </p:sp>
        <p:sp>
          <p:nvSpPr>
            <p:cNvPr id="20519" name="TextBox 222"/>
            <p:cNvSpPr>
              <a:spLocks noChangeArrowheads="1"/>
            </p:cNvSpPr>
            <p:nvPr/>
          </p:nvSpPr>
          <p:spPr bwMode="auto">
            <a:xfrm>
              <a:off x="2209800" y="982087"/>
              <a:ext cx="457200" cy="389513"/>
            </a:xfrm>
            <a:prstGeom prst="ellipse">
              <a:avLst/>
            </a:prstGeom>
            <a:noFill/>
            <a:ln w="9525">
              <a:solidFill>
                <a:schemeClr val="tx1"/>
              </a:solidFill>
              <a:round/>
              <a:headEnd/>
              <a:tailEnd/>
            </a:ln>
          </p:spPr>
          <p:txBody>
            <a:bodyPr anchor="ctr" anchorCtr="1">
              <a:spAutoFit/>
            </a:bodyPr>
            <a:lstStyle/>
            <a:p>
              <a:pPr algn="ctr"/>
              <a:r>
                <a:rPr lang="en-US" sz="1200" dirty="0">
                  <a:latin typeface="Tahoma" pitchFamily="34" charset="0"/>
                  <a:cs typeface="Tahoma" pitchFamily="34" charset="0"/>
                </a:rPr>
                <a:t>5</a:t>
              </a:r>
            </a:p>
          </p:txBody>
        </p:sp>
        <p:sp>
          <p:nvSpPr>
            <p:cNvPr id="20520" name="TextBox 223"/>
            <p:cNvSpPr>
              <a:spLocks noChangeArrowheads="1"/>
            </p:cNvSpPr>
            <p:nvPr/>
          </p:nvSpPr>
          <p:spPr bwMode="auto">
            <a:xfrm>
              <a:off x="5867400" y="4447723"/>
              <a:ext cx="457200" cy="451615"/>
            </a:xfrm>
            <a:prstGeom prst="ellipse">
              <a:avLst/>
            </a:prstGeom>
            <a:solidFill>
              <a:schemeClr val="bg1"/>
            </a:solidFill>
            <a:ln w="9525">
              <a:solidFill>
                <a:schemeClr val="tx1"/>
              </a:solidFill>
              <a:round/>
              <a:headEnd/>
              <a:tailEnd/>
            </a:ln>
          </p:spPr>
          <p:txBody>
            <a:bodyPr anchor="ctr" anchorCtr="1">
              <a:spAutoFit/>
            </a:bodyPr>
            <a:lstStyle/>
            <a:p>
              <a:pPr algn="ctr"/>
              <a:r>
                <a:rPr lang="en-US" sz="1200" dirty="0">
                  <a:latin typeface="Tahoma" pitchFamily="34" charset="0"/>
                  <a:cs typeface="Tahoma" pitchFamily="34" charset="0"/>
                </a:rPr>
                <a:t>6</a:t>
              </a:r>
            </a:p>
          </p:txBody>
        </p:sp>
        <p:sp>
          <p:nvSpPr>
            <p:cNvPr id="20521" name="TextBox 224"/>
            <p:cNvSpPr>
              <a:spLocks noChangeArrowheads="1"/>
            </p:cNvSpPr>
            <p:nvPr/>
          </p:nvSpPr>
          <p:spPr bwMode="auto">
            <a:xfrm>
              <a:off x="5257800" y="4904924"/>
              <a:ext cx="457200" cy="451615"/>
            </a:xfrm>
            <a:prstGeom prst="ellipse">
              <a:avLst/>
            </a:prstGeom>
            <a:solidFill>
              <a:schemeClr val="bg1"/>
            </a:solidFill>
            <a:ln w="9525">
              <a:solidFill>
                <a:schemeClr val="tx1"/>
              </a:solidFill>
              <a:round/>
              <a:headEnd/>
              <a:tailEnd/>
            </a:ln>
          </p:spPr>
          <p:txBody>
            <a:bodyPr anchor="ctr" anchorCtr="1">
              <a:spAutoFit/>
            </a:bodyPr>
            <a:lstStyle/>
            <a:p>
              <a:pPr algn="ctr"/>
              <a:r>
                <a:rPr lang="en-US" sz="1200" dirty="0">
                  <a:latin typeface="Tahoma" pitchFamily="34" charset="0"/>
                  <a:cs typeface="Tahoma" pitchFamily="34" charset="0"/>
                </a:rPr>
                <a:t>7</a:t>
              </a:r>
            </a:p>
          </p:txBody>
        </p:sp>
        <p:sp>
          <p:nvSpPr>
            <p:cNvPr id="20522" name="TextBox 225"/>
            <p:cNvSpPr>
              <a:spLocks noChangeArrowheads="1"/>
            </p:cNvSpPr>
            <p:nvPr/>
          </p:nvSpPr>
          <p:spPr bwMode="auto">
            <a:xfrm>
              <a:off x="3200400" y="4828723"/>
              <a:ext cx="457200" cy="451615"/>
            </a:xfrm>
            <a:prstGeom prst="ellipse">
              <a:avLst/>
            </a:prstGeom>
            <a:solidFill>
              <a:schemeClr val="bg1"/>
            </a:solidFill>
            <a:ln w="9525">
              <a:solidFill>
                <a:schemeClr val="tx1"/>
              </a:solidFill>
              <a:round/>
              <a:headEnd/>
              <a:tailEnd/>
            </a:ln>
          </p:spPr>
          <p:txBody>
            <a:bodyPr anchor="ctr" anchorCtr="1">
              <a:spAutoFit/>
            </a:bodyPr>
            <a:lstStyle/>
            <a:p>
              <a:pPr algn="ctr"/>
              <a:r>
                <a:rPr lang="en-US" sz="1200" dirty="0">
                  <a:latin typeface="Tahoma" pitchFamily="34" charset="0"/>
                  <a:cs typeface="Tahoma" pitchFamily="34" charset="0"/>
                </a:rPr>
                <a:t>8</a:t>
              </a:r>
            </a:p>
          </p:txBody>
        </p:sp>
        <p:sp>
          <p:nvSpPr>
            <p:cNvPr id="20523" name="TextBox 226"/>
            <p:cNvSpPr>
              <a:spLocks noChangeArrowheads="1"/>
            </p:cNvSpPr>
            <p:nvPr/>
          </p:nvSpPr>
          <p:spPr bwMode="auto">
            <a:xfrm>
              <a:off x="2743200" y="4295324"/>
              <a:ext cx="457200" cy="451615"/>
            </a:xfrm>
            <a:prstGeom prst="ellipse">
              <a:avLst/>
            </a:prstGeom>
            <a:solidFill>
              <a:schemeClr val="bg1"/>
            </a:solidFill>
            <a:ln w="9525">
              <a:solidFill>
                <a:schemeClr val="tx1"/>
              </a:solidFill>
              <a:round/>
              <a:headEnd/>
              <a:tailEnd/>
            </a:ln>
          </p:spPr>
          <p:txBody>
            <a:bodyPr anchor="ctr" anchorCtr="1">
              <a:spAutoFit/>
            </a:bodyPr>
            <a:lstStyle/>
            <a:p>
              <a:pPr algn="ctr"/>
              <a:r>
                <a:rPr lang="en-US" sz="1200" dirty="0">
                  <a:latin typeface="Tahoma" pitchFamily="34" charset="0"/>
                  <a:cs typeface="Tahoma" pitchFamily="34" charset="0"/>
                </a:rPr>
                <a:t>9</a:t>
              </a:r>
            </a:p>
          </p:txBody>
        </p:sp>
      </p:gr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b="1" dirty="0" smtClean="0"/>
              <a:t>SOFAR</a:t>
            </a:r>
          </a:p>
        </p:txBody>
      </p:sp>
      <p:grpSp>
        <p:nvGrpSpPr>
          <p:cNvPr id="2" name="Group 2"/>
          <p:cNvGrpSpPr>
            <a:grpSpLocks/>
          </p:cNvGrpSpPr>
          <p:nvPr/>
        </p:nvGrpSpPr>
        <p:grpSpPr bwMode="auto">
          <a:xfrm>
            <a:off x="2417489" y="1218618"/>
            <a:ext cx="5257800" cy="4959350"/>
            <a:chOff x="107396074" y="107245150"/>
            <a:chExt cx="5863225" cy="5874449"/>
          </a:xfrm>
        </p:grpSpPr>
        <p:grpSp>
          <p:nvGrpSpPr>
            <p:cNvPr id="3" name="Group 3"/>
            <p:cNvGrpSpPr>
              <a:grpSpLocks/>
            </p:cNvGrpSpPr>
            <p:nvPr/>
          </p:nvGrpSpPr>
          <p:grpSpPr bwMode="auto">
            <a:xfrm rot="16200000" flipH="1">
              <a:off x="106831662" y="109315987"/>
              <a:ext cx="1967724" cy="838899"/>
              <a:chOff x="108961727" y="106934738"/>
              <a:chExt cx="1967724" cy="838899"/>
            </a:xfrm>
          </p:grpSpPr>
          <p:sp>
            <p:nvSpPr>
              <p:cNvPr id="21582" name="Line 4"/>
              <p:cNvSpPr>
                <a:spLocks noChangeShapeType="1"/>
              </p:cNvSpPr>
              <p:nvPr/>
            </p:nvSpPr>
            <p:spPr bwMode="auto">
              <a:xfrm flipH="1">
                <a:off x="109531654" y="107049038"/>
                <a:ext cx="330841" cy="1143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83" name="Line 5"/>
              <p:cNvSpPr>
                <a:spLocks noChangeShapeType="1"/>
              </p:cNvSpPr>
              <p:nvPr/>
            </p:nvSpPr>
            <p:spPr bwMode="auto">
              <a:xfrm flipH="1">
                <a:off x="110249437" y="107220488"/>
                <a:ext cx="255340" cy="3429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84" name="Line 6"/>
              <p:cNvSpPr>
                <a:spLocks noChangeShapeType="1"/>
              </p:cNvSpPr>
              <p:nvPr/>
            </p:nvSpPr>
            <p:spPr bwMode="auto">
              <a:xfrm flipH="1">
                <a:off x="110392312" y="107563388"/>
                <a:ext cx="398215" cy="142875"/>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85" name="Line 7"/>
              <p:cNvSpPr>
                <a:spLocks noChangeShapeType="1"/>
              </p:cNvSpPr>
              <p:nvPr/>
            </p:nvSpPr>
            <p:spPr bwMode="auto">
              <a:xfrm>
                <a:off x="109933277" y="107106188"/>
                <a:ext cx="1835" cy="3429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86" name="Line 8"/>
              <p:cNvSpPr>
                <a:spLocks noChangeShapeType="1"/>
              </p:cNvSpPr>
              <p:nvPr/>
            </p:nvSpPr>
            <p:spPr bwMode="auto">
              <a:xfrm>
                <a:off x="109418927" y="107220488"/>
                <a:ext cx="287585" cy="28575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87" name="Line 9"/>
              <p:cNvSpPr>
                <a:spLocks noChangeShapeType="1"/>
              </p:cNvSpPr>
              <p:nvPr/>
            </p:nvSpPr>
            <p:spPr bwMode="auto">
              <a:xfrm>
                <a:off x="109190327" y="107620538"/>
                <a:ext cx="285750" cy="1143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88" name="Oval 10"/>
              <p:cNvSpPr>
                <a:spLocks noChangeArrowheads="1"/>
              </p:cNvSpPr>
              <p:nvPr/>
            </p:nvSpPr>
            <p:spPr bwMode="auto">
              <a:xfrm>
                <a:off x="110700851" y="107458766"/>
                <a:ext cx="228600" cy="228600"/>
              </a:xfrm>
              <a:prstGeom prst="ellipse">
                <a:avLst/>
              </a:prstGeom>
              <a:solidFill>
                <a:srgbClr val="EAEAEA"/>
              </a:solidFill>
              <a:ln w="9525" algn="in">
                <a:solidFill>
                  <a:srgbClr val="000000"/>
                </a:solidFill>
                <a:round/>
                <a:headEnd/>
                <a:tailEnd/>
              </a:ln>
            </p:spPr>
            <p:txBody>
              <a:bodyPr lIns="36576" tIns="36576" rIns="36576" bIns="36576"/>
              <a:lstStyle/>
              <a:p>
                <a:endParaRPr lang="en-US" dirty="0"/>
              </a:p>
            </p:txBody>
          </p:sp>
          <p:sp>
            <p:nvSpPr>
              <p:cNvPr id="21589" name="Oval 11"/>
              <p:cNvSpPr>
                <a:spLocks noChangeArrowheads="1"/>
              </p:cNvSpPr>
              <p:nvPr/>
            </p:nvSpPr>
            <p:spPr bwMode="auto">
              <a:xfrm>
                <a:off x="110385209" y="107076296"/>
                <a:ext cx="228600" cy="228600"/>
              </a:xfrm>
              <a:prstGeom prst="ellipse">
                <a:avLst/>
              </a:prstGeom>
              <a:solidFill>
                <a:srgbClr val="EAEAEA"/>
              </a:solidFill>
              <a:ln w="9525" algn="in">
                <a:solidFill>
                  <a:srgbClr val="000000"/>
                </a:solidFill>
                <a:round/>
                <a:headEnd/>
                <a:tailEnd/>
              </a:ln>
            </p:spPr>
            <p:txBody>
              <a:bodyPr lIns="36576" tIns="36576" rIns="36576" bIns="36576"/>
              <a:lstStyle/>
              <a:p>
                <a:endParaRPr lang="en-US" dirty="0"/>
              </a:p>
            </p:txBody>
          </p:sp>
          <p:sp>
            <p:nvSpPr>
              <p:cNvPr id="21590" name="Oval 12"/>
              <p:cNvSpPr>
                <a:spLocks noChangeArrowheads="1"/>
              </p:cNvSpPr>
              <p:nvPr/>
            </p:nvSpPr>
            <p:spPr bwMode="auto">
              <a:xfrm>
                <a:off x="109830411" y="106934738"/>
                <a:ext cx="228600" cy="228600"/>
              </a:xfrm>
              <a:prstGeom prst="ellipse">
                <a:avLst/>
              </a:prstGeom>
              <a:solidFill>
                <a:srgbClr val="EAEAEA"/>
              </a:solidFill>
              <a:ln w="9525" algn="in">
                <a:solidFill>
                  <a:srgbClr val="000000"/>
                </a:solidFill>
                <a:round/>
                <a:headEnd/>
                <a:tailEnd/>
              </a:ln>
            </p:spPr>
            <p:txBody>
              <a:bodyPr lIns="36576" tIns="36576" rIns="36576" bIns="36576"/>
              <a:lstStyle/>
              <a:p>
                <a:endParaRPr lang="en-US" dirty="0"/>
              </a:p>
            </p:txBody>
          </p:sp>
          <p:sp>
            <p:nvSpPr>
              <p:cNvPr id="21591" name="Oval 13"/>
              <p:cNvSpPr>
                <a:spLocks noChangeArrowheads="1"/>
              </p:cNvSpPr>
              <p:nvPr/>
            </p:nvSpPr>
            <p:spPr bwMode="auto">
              <a:xfrm>
                <a:off x="109303749" y="107078052"/>
                <a:ext cx="228600" cy="228600"/>
              </a:xfrm>
              <a:prstGeom prst="ellipse">
                <a:avLst/>
              </a:prstGeom>
              <a:solidFill>
                <a:srgbClr val="EAEAEA"/>
              </a:solidFill>
              <a:ln w="9525" algn="in">
                <a:solidFill>
                  <a:srgbClr val="000000"/>
                </a:solidFill>
                <a:round/>
                <a:headEnd/>
                <a:tailEnd/>
              </a:ln>
            </p:spPr>
            <p:txBody>
              <a:bodyPr lIns="36576" tIns="36576" rIns="36576" bIns="36576"/>
              <a:lstStyle/>
              <a:p>
                <a:endParaRPr lang="en-US" dirty="0"/>
              </a:p>
            </p:txBody>
          </p:sp>
          <p:sp>
            <p:nvSpPr>
              <p:cNvPr id="21592" name="Oval 14"/>
              <p:cNvSpPr>
                <a:spLocks noChangeArrowheads="1"/>
              </p:cNvSpPr>
              <p:nvPr/>
            </p:nvSpPr>
            <p:spPr bwMode="auto">
              <a:xfrm>
                <a:off x="108961727" y="107449088"/>
                <a:ext cx="228600" cy="228600"/>
              </a:xfrm>
              <a:prstGeom prst="ellipse">
                <a:avLst/>
              </a:prstGeom>
              <a:solidFill>
                <a:srgbClr val="EAEAEA"/>
              </a:solidFill>
              <a:ln w="9525" algn="in">
                <a:solidFill>
                  <a:srgbClr val="000000"/>
                </a:solidFill>
                <a:round/>
                <a:headEnd/>
                <a:tailEnd/>
              </a:ln>
            </p:spPr>
            <p:txBody>
              <a:bodyPr lIns="36576" tIns="36576" rIns="36576" bIns="36576"/>
              <a:lstStyle/>
              <a:p>
                <a:endParaRPr lang="en-US" dirty="0"/>
              </a:p>
            </p:txBody>
          </p:sp>
          <p:sp>
            <p:nvSpPr>
              <p:cNvPr id="21593" name="Line 15"/>
              <p:cNvSpPr>
                <a:spLocks noChangeShapeType="1"/>
              </p:cNvSpPr>
              <p:nvPr/>
            </p:nvSpPr>
            <p:spPr bwMode="auto">
              <a:xfrm rot="10800000" flipH="1">
                <a:off x="109503341" y="107012336"/>
                <a:ext cx="330841" cy="1143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94" name="Line 16"/>
              <p:cNvSpPr>
                <a:spLocks noChangeShapeType="1"/>
              </p:cNvSpPr>
              <p:nvPr/>
            </p:nvSpPr>
            <p:spPr bwMode="auto">
              <a:xfrm rot="10800000">
                <a:off x="109153625" y="107659337"/>
                <a:ext cx="285750" cy="1143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95" name="Line 17"/>
              <p:cNvSpPr>
                <a:spLocks noChangeShapeType="1"/>
              </p:cNvSpPr>
              <p:nvPr/>
            </p:nvSpPr>
            <p:spPr bwMode="auto">
              <a:xfrm flipV="1">
                <a:off x="109963687" y="107149049"/>
                <a:ext cx="1" cy="414339"/>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96" name="Line 18"/>
              <p:cNvSpPr>
                <a:spLocks noChangeShapeType="1"/>
              </p:cNvSpPr>
              <p:nvPr/>
            </p:nvSpPr>
            <p:spPr bwMode="auto">
              <a:xfrm rot="10800000">
                <a:off x="109449337" y="107296469"/>
                <a:ext cx="200025" cy="209769"/>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97" name="Line 19"/>
              <p:cNvSpPr>
                <a:spLocks noChangeShapeType="1"/>
              </p:cNvSpPr>
              <p:nvPr/>
            </p:nvSpPr>
            <p:spPr bwMode="auto">
              <a:xfrm rot="10800000" flipH="1">
                <a:off x="110220862" y="107253387"/>
                <a:ext cx="206405" cy="281426"/>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98" name="Line 20"/>
              <p:cNvSpPr>
                <a:spLocks noChangeShapeType="1"/>
              </p:cNvSpPr>
              <p:nvPr/>
            </p:nvSpPr>
            <p:spPr bwMode="auto">
              <a:xfrm rot="10800000" flipH="1">
                <a:off x="110392312" y="107630980"/>
                <a:ext cx="344735" cy="12767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grpSp>
        <p:grpSp>
          <p:nvGrpSpPr>
            <p:cNvPr id="4" name="Group 21"/>
            <p:cNvGrpSpPr>
              <a:grpSpLocks/>
            </p:cNvGrpSpPr>
            <p:nvPr/>
          </p:nvGrpSpPr>
          <p:grpSpPr bwMode="auto">
            <a:xfrm rot="5400000">
              <a:off x="111855988" y="109333562"/>
              <a:ext cx="1967724" cy="838899"/>
              <a:chOff x="109411840" y="107613450"/>
              <a:chExt cx="1967724" cy="838899"/>
            </a:xfrm>
          </p:grpSpPr>
          <p:sp>
            <p:nvSpPr>
              <p:cNvPr id="21565" name="Line 22"/>
              <p:cNvSpPr>
                <a:spLocks noChangeShapeType="1"/>
              </p:cNvSpPr>
              <p:nvPr/>
            </p:nvSpPr>
            <p:spPr bwMode="auto">
              <a:xfrm flipH="1">
                <a:off x="109981767" y="107727750"/>
                <a:ext cx="330841" cy="1143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66" name="Line 23"/>
              <p:cNvSpPr>
                <a:spLocks noChangeShapeType="1"/>
              </p:cNvSpPr>
              <p:nvPr/>
            </p:nvSpPr>
            <p:spPr bwMode="auto">
              <a:xfrm flipH="1">
                <a:off x="110699550" y="107899200"/>
                <a:ext cx="255340" cy="3429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67" name="Line 24"/>
              <p:cNvSpPr>
                <a:spLocks noChangeShapeType="1"/>
              </p:cNvSpPr>
              <p:nvPr/>
            </p:nvSpPr>
            <p:spPr bwMode="auto">
              <a:xfrm flipH="1">
                <a:off x="110842425" y="108242100"/>
                <a:ext cx="398215" cy="142875"/>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68" name="Line 25"/>
              <p:cNvSpPr>
                <a:spLocks noChangeShapeType="1"/>
              </p:cNvSpPr>
              <p:nvPr/>
            </p:nvSpPr>
            <p:spPr bwMode="auto">
              <a:xfrm>
                <a:off x="110383390" y="107784900"/>
                <a:ext cx="1835" cy="3429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69" name="Line 26"/>
              <p:cNvSpPr>
                <a:spLocks noChangeShapeType="1"/>
              </p:cNvSpPr>
              <p:nvPr/>
            </p:nvSpPr>
            <p:spPr bwMode="auto">
              <a:xfrm>
                <a:off x="109869040" y="107899200"/>
                <a:ext cx="287585" cy="28575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70" name="Line 27"/>
              <p:cNvSpPr>
                <a:spLocks noChangeShapeType="1"/>
              </p:cNvSpPr>
              <p:nvPr/>
            </p:nvSpPr>
            <p:spPr bwMode="auto">
              <a:xfrm>
                <a:off x="109640440" y="108299250"/>
                <a:ext cx="285750" cy="1143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71" name="Oval 28"/>
              <p:cNvSpPr>
                <a:spLocks noChangeArrowheads="1"/>
              </p:cNvSpPr>
              <p:nvPr/>
            </p:nvSpPr>
            <p:spPr bwMode="auto">
              <a:xfrm>
                <a:off x="111150964" y="108137478"/>
                <a:ext cx="228600" cy="228600"/>
              </a:xfrm>
              <a:prstGeom prst="ellipse">
                <a:avLst/>
              </a:prstGeom>
              <a:solidFill>
                <a:srgbClr val="EAEAEA"/>
              </a:solidFill>
              <a:ln w="9525" algn="in">
                <a:solidFill>
                  <a:srgbClr val="000000"/>
                </a:solidFill>
                <a:round/>
                <a:headEnd/>
                <a:tailEnd/>
              </a:ln>
            </p:spPr>
            <p:txBody>
              <a:bodyPr lIns="36576" tIns="36576" rIns="36576" bIns="36576"/>
              <a:lstStyle/>
              <a:p>
                <a:endParaRPr lang="en-US" dirty="0"/>
              </a:p>
            </p:txBody>
          </p:sp>
          <p:sp>
            <p:nvSpPr>
              <p:cNvPr id="21572" name="Oval 29"/>
              <p:cNvSpPr>
                <a:spLocks noChangeArrowheads="1"/>
              </p:cNvSpPr>
              <p:nvPr/>
            </p:nvSpPr>
            <p:spPr bwMode="auto">
              <a:xfrm>
                <a:off x="110835322" y="107755008"/>
                <a:ext cx="228600" cy="228600"/>
              </a:xfrm>
              <a:prstGeom prst="ellipse">
                <a:avLst/>
              </a:prstGeom>
              <a:solidFill>
                <a:srgbClr val="EAEAEA"/>
              </a:solidFill>
              <a:ln w="9525" algn="in">
                <a:solidFill>
                  <a:srgbClr val="000000"/>
                </a:solidFill>
                <a:round/>
                <a:headEnd/>
                <a:tailEnd/>
              </a:ln>
            </p:spPr>
            <p:txBody>
              <a:bodyPr lIns="36576" tIns="36576" rIns="36576" bIns="36576"/>
              <a:lstStyle/>
              <a:p>
                <a:endParaRPr lang="en-US" dirty="0"/>
              </a:p>
            </p:txBody>
          </p:sp>
          <p:sp>
            <p:nvSpPr>
              <p:cNvPr id="21573" name="Oval 30"/>
              <p:cNvSpPr>
                <a:spLocks noChangeArrowheads="1"/>
              </p:cNvSpPr>
              <p:nvPr/>
            </p:nvSpPr>
            <p:spPr bwMode="auto">
              <a:xfrm>
                <a:off x="110280524" y="107613450"/>
                <a:ext cx="228600" cy="228600"/>
              </a:xfrm>
              <a:prstGeom prst="ellipse">
                <a:avLst/>
              </a:prstGeom>
              <a:solidFill>
                <a:srgbClr val="EAEAEA"/>
              </a:solidFill>
              <a:ln w="9525" algn="in">
                <a:solidFill>
                  <a:srgbClr val="000000"/>
                </a:solidFill>
                <a:round/>
                <a:headEnd/>
                <a:tailEnd/>
              </a:ln>
            </p:spPr>
            <p:txBody>
              <a:bodyPr lIns="36576" tIns="36576" rIns="36576" bIns="36576"/>
              <a:lstStyle/>
              <a:p>
                <a:endParaRPr lang="en-US" dirty="0"/>
              </a:p>
            </p:txBody>
          </p:sp>
          <p:sp>
            <p:nvSpPr>
              <p:cNvPr id="21574" name="Oval 31"/>
              <p:cNvSpPr>
                <a:spLocks noChangeArrowheads="1"/>
              </p:cNvSpPr>
              <p:nvPr/>
            </p:nvSpPr>
            <p:spPr bwMode="auto">
              <a:xfrm>
                <a:off x="109753862" y="107756764"/>
                <a:ext cx="228600" cy="228600"/>
              </a:xfrm>
              <a:prstGeom prst="ellipse">
                <a:avLst/>
              </a:prstGeom>
              <a:solidFill>
                <a:srgbClr val="EAEAEA"/>
              </a:solidFill>
              <a:ln w="9525" algn="in">
                <a:solidFill>
                  <a:srgbClr val="000000"/>
                </a:solidFill>
                <a:round/>
                <a:headEnd/>
                <a:tailEnd/>
              </a:ln>
            </p:spPr>
            <p:txBody>
              <a:bodyPr lIns="36576" tIns="36576" rIns="36576" bIns="36576"/>
              <a:lstStyle/>
              <a:p>
                <a:endParaRPr lang="en-US" dirty="0"/>
              </a:p>
            </p:txBody>
          </p:sp>
          <p:sp>
            <p:nvSpPr>
              <p:cNvPr id="21575" name="Oval 32"/>
              <p:cNvSpPr>
                <a:spLocks noChangeArrowheads="1"/>
              </p:cNvSpPr>
              <p:nvPr/>
            </p:nvSpPr>
            <p:spPr bwMode="auto">
              <a:xfrm>
                <a:off x="109411840" y="108127800"/>
                <a:ext cx="228600" cy="228600"/>
              </a:xfrm>
              <a:prstGeom prst="ellipse">
                <a:avLst/>
              </a:prstGeom>
              <a:solidFill>
                <a:srgbClr val="EAEAEA"/>
              </a:solidFill>
              <a:ln w="9525" algn="in">
                <a:solidFill>
                  <a:srgbClr val="000000"/>
                </a:solidFill>
                <a:round/>
                <a:headEnd/>
                <a:tailEnd/>
              </a:ln>
            </p:spPr>
            <p:txBody>
              <a:bodyPr lIns="36576" tIns="36576" rIns="36576" bIns="36576"/>
              <a:lstStyle/>
              <a:p>
                <a:endParaRPr lang="en-US" dirty="0"/>
              </a:p>
            </p:txBody>
          </p:sp>
          <p:sp>
            <p:nvSpPr>
              <p:cNvPr id="21576" name="Line 33"/>
              <p:cNvSpPr>
                <a:spLocks noChangeShapeType="1"/>
              </p:cNvSpPr>
              <p:nvPr/>
            </p:nvSpPr>
            <p:spPr bwMode="auto">
              <a:xfrm rot="10800000" flipH="1">
                <a:off x="109953454" y="107691048"/>
                <a:ext cx="330841" cy="1143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77" name="Line 34"/>
              <p:cNvSpPr>
                <a:spLocks noChangeShapeType="1"/>
              </p:cNvSpPr>
              <p:nvPr/>
            </p:nvSpPr>
            <p:spPr bwMode="auto">
              <a:xfrm rot="10800000">
                <a:off x="109603738" y="108338049"/>
                <a:ext cx="285750" cy="1143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78" name="Line 35"/>
              <p:cNvSpPr>
                <a:spLocks noChangeShapeType="1"/>
              </p:cNvSpPr>
              <p:nvPr/>
            </p:nvSpPr>
            <p:spPr bwMode="auto">
              <a:xfrm flipV="1">
                <a:off x="110413800" y="107827761"/>
                <a:ext cx="1" cy="414339"/>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79" name="Line 36"/>
              <p:cNvSpPr>
                <a:spLocks noChangeShapeType="1"/>
              </p:cNvSpPr>
              <p:nvPr/>
            </p:nvSpPr>
            <p:spPr bwMode="auto">
              <a:xfrm rot="10800000">
                <a:off x="109899450" y="107975181"/>
                <a:ext cx="200025" cy="209769"/>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80" name="Line 37"/>
              <p:cNvSpPr>
                <a:spLocks noChangeShapeType="1"/>
              </p:cNvSpPr>
              <p:nvPr/>
            </p:nvSpPr>
            <p:spPr bwMode="auto">
              <a:xfrm rot="10800000" flipH="1">
                <a:off x="110670975" y="107932099"/>
                <a:ext cx="206405" cy="281426"/>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81" name="Line 38"/>
              <p:cNvSpPr>
                <a:spLocks noChangeShapeType="1"/>
              </p:cNvSpPr>
              <p:nvPr/>
            </p:nvSpPr>
            <p:spPr bwMode="auto">
              <a:xfrm rot="10800000" flipH="1">
                <a:off x="110842425" y="108309692"/>
                <a:ext cx="344735" cy="12767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grpSp>
        <p:grpSp>
          <p:nvGrpSpPr>
            <p:cNvPr id="5" name="Group 39"/>
            <p:cNvGrpSpPr>
              <a:grpSpLocks/>
            </p:cNvGrpSpPr>
            <p:nvPr/>
          </p:nvGrpSpPr>
          <p:grpSpPr bwMode="auto">
            <a:xfrm flipH="1" flipV="1">
              <a:off x="110902750" y="112254950"/>
              <a:ext cx="1967724" cy="838899"/>
              <a:chOff x="109526140" y="107727750"/>
              <a:chExt cx="1967724" cy="838899"/>
            </a:xfrm>
          </p:grpSpPr>
          <p:sp>
            <p:nvSpPr>
              <p:cNvPr id="21548" name="Line 40"/>
              <p:cNvSpPr>
                <a:spLocks noChangeShapeType="1"/>
              </p:cNvSpPr>
              <p:nvPr/>
            </p:nvSpPr>
            <p:spPr bwMode="auto">
              <a:xfrm flipH="1">
                <a:off x="110096067" y="107842050"/>
                <a:ext cx="330841" cy="1143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49" name="Line 41"/>
              <p:cNvSpPr>
                <a:spLocks noChangeShapeType="1"/>
              </p:cNvSpPr>
              <p:nvPr/>
            </p:nvSpPr>
            <p:spPr bwMode="auto">
              <a:xfrm flipH="1">
                <a:off x="110813850" y="108013500"/>
                <a:ext cx="255340" cy="3429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50" name="Line 42"/>
              <p:cNvSpPr>
                <a:spLocks noChangeShapeType="1"/>
              </p:cNvSpPr>
              <p:nvPr/>
            </p:nvSpPr>
            <p:spPr bwMode="auto">
              <a:xfrm flipH="1">
                <a:off x="110956725" y="108356400"/>
                <a:ext cx="398215" cy="142875"/>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51" name="Line 43"/>
              <p:cNvSpPr>
                <a:spLocks noChangeShapeType="1"/>
              </p:cNvSpPr>
              <p:nvPr/>
            </p:nvSpPr>
            <p:spPr bwMode="auto">
              <a:xfrm>
                <a:off x="110497690" y="107899200"/>
                <a:ext cx="1835" cy="3429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52" name="Line 44"/>
              <p:cNvSpPr>
                <a:spLocks noChangeShapeType="1"/>
              </p:cNvSpPr>
              <p:nvPr/>
            </p:nvSpPr>
            <p:spPr bwMode="auto">
              <a:xfrm>
                <a:off x="109983340" y="108013500"/>
                <a:ext cx="287585" cy="28575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53" name="Line 45"/>
              <p:cNvSpPr>
                <a:spLocks noChangeShapeType="1"/>
              </p:cNvSpPr>
              <p:nvPr/>
            </p:nvSpPr>
            <p:spPr bwMode="auto">
              <a:xfrm>
                <a:off x="109754740" y="108413550"/>
                <a:ext cx="285750" cy="1143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54" name="Oval 46"/>
              <p:cNvSpPr>
                <a:spLocks noChangeArrowheads="1"/>
              </p:cNvSpPr>
              <p:nvPr/>
            </p:nvSpPr>
            <p:spPr bwMode="auto">
              <a:xfrm>
                <a:off x="111265264" y="108251778"/>
                <a:ext cx="228600" cy="228600"/>
              </a:xfrm>
              <a:prstGeom prst="ellipse">
                <a:avLst/>
              </a:prstGeom>
              <a:solidFill>
                <a:srgbClr val="EAEAEA"/>
              </a:solidFill>
              <a:ln w="9525" algn="in">
                <a:solidFill>
                  <a:srgbClr val="000000"/>
                </a:solidFill>
                <a:round/>
                <a:headEnd/>
                <a:tailEnd/>
              </a:ln>
            </p:spPr>
            <p:txBody>
              <a:bodyPr lIns="36576" tIns="36576" rIns="36576" bIns="36576"/>
              <a:lstStyle/>
              <a:p>
                <a:endParaRPr lang="en-US" dirty="0"/>
              </a:p>
            </p:txBody>
          </p:sp>
          <p:sp>
            <p:nvSpPr>
              <p:cNvPr id="21555" name="Oval 47"/>
              <p:cNvSpPr>
                <a:spLocks noChangeArrowheads="1"/>
              </p:cNvSpPr>
              <p:nvPr/>
            </p:nvSpPr>
            <p:spPr bwMode="auto">
              <a:xfrm>
                <a:off x="110949622" y="107869308"/>
                <a:ext cx="228600" cy="228600"/>
              </a:xfrm>
              <a:prstGeom prst="ellipse">
                <a:avLst/>
              </a:prstGeom>
              <a:solidFill>
                <a:srgbClr val="EAEAEA"/>
              </a:solidFill>
              <a:ln w="9525" algn="in">
                <a:solidFill>
                  <a:srgbClr val="000000"/>
                </a:solidFill>
                <a:round/>
                <a:headEnd/>
                <a:tailEnd/>
              </a:ln>
            </p:spPr>
            <p:txBody>
              <a:bodyPr lIns="36576" tIns="36576" rIns="36576" bIns="36576"/>
              <a:lstStyle/>
              <a:p>
                <a:endParaRPr lang="en-US" dirty="0"/>
              </a:p>
            </p:txBody>
          </p:sp>
          <p:sp>
            <p:nvSpPr>
              <p:cNvPr id="21556" name="Oval 48"/>
              <p:cNvSpPr>
                <a:spLocks noChangeArrowheads="1"/>
              </p:cNvSpPr>
              <p:nvPr/>
            </p:nvSpPr>
            <p:spPr bwMode="auto">
              <a:xfrm>
                <a:off x="110394824" y="107727750"/>
                <a:ext cx="228600" cy="228600"/>
              </a:xfrm>
              <a:prstGeom prst="ellipse">
                <a:avLst/>
              </a:prstGeom>
              <a:solidFill>
                <a:srgbClr val="EAEAEA"/>
              </a:solidFill>
              <a:ln w="9525" algn="in">
                <a:solidFill>
                  <a:srgbClr val="000000"/>
                </a:solidFill>
                <a:round/>
                <a:headEnd/>
                <a:tailEnd/>
              </a:ln>
            </p:spPr>
            <p:txBody>
              <a:bodyPr lIns="36576" tIns="36576" rIns="36576" bIns="36576"/>
              <a:lstStyle/>
              <a:p>
                <a:endParaRPr lang="en-US" dirty="0"/>
              </a:p>
            </p:txBody>
          </p:sp>
          <p:sp>
            <p:nvSpPr>
              <p:cNvPr id="21557" name="Oval 49"/>
              <p:cNvSpPr>
                <a:spLocks noChangeArrowheads="1"/>
              </p:cNvSpPr>
              <p:nvPr/>
            </p:nvSpPr>
            <p:spPr bwMode="auto">
              <a:xfrm>
                <a:off x="109868162" y="107871064"/>
                <a:ext cx="228600" cy="228600"/>
              </a:xfrm>
              <a:prstGeom prst="ellipse">
                <a:avLst/>
              </a:prstGeom>
              <a:solidFill>
                <a:srgbClr val="EAEAEA"/>
              </a:solidFill>
              <a:ln w="9525" algn="in">
                <a:solidFill>
                  <a:srgbClr val="000000"/>
                </a:solidFill>
                <a:round/>
                <a:headEnd/>
                <a:tailEnd/>
              </a:ln>
            </p:spPr>
            <p:txBody>
              <a:bodyPr lIns="36576" tIns="36576" rIns="36576" bIns="36576"/>
              <a:lstStyle/>
              <a:p>
                <a:endParaRPr lang="en-US" dirty="0"/>
              </a:p>
            </p:txBody>
          </p:sp>
          <p:sp>
            <p:nvSpPr>
              <p:cNvPr id="21558" name="Oval 50"/>
              <p:cNvSpPr>
                <a:spLocks noChangeArrowheads="1"/>
              </p:cNvSpPr>
              <p:nvPr/>
            </p:nvSpPr>
            <p:spPr bwMode="auto">
              <a:xfrm>
                <a:off x="109526140" y="108242100"/>
                <a:ext cx="228600" cy="228600"/>
              </a:xfrm>
              <a:prstGeom prst="ellipse">
                <a:avLst/>
              </a:prstGeom>
              <a:solidFill>
                <a:srgbClr val="EAEAEA"/>
              </a:solidFill>
              <a:ln w="9525" algn="in">
                <a:solidFill>
                  <a:srgbClr val="000000"/>
                </a:solidFill>
                <a:round/>
                <a:headEnd/>
                <a:tailEnd/>
              </a:ln>
            </p:spPr>
            <p:txBody>
              <a:bodyPr lIns="36576" tIns="36576" rIns="36576" bIns="36576"/>
              <a:lstStyle/>
              <a:p>
                <a:endParaRPr lang="en-US" dirty="0"/>
              </a:p>
            </p:txBody>
          </p:sp>
          <p:sp>
            <p:nvSpPr>
              <p:cNvPr id="21559" name="Line 51"/>
              <p:cNvSpPr>
                <a:spLocks noChangeShapeType="1"/>
              </p:cNvSpPr>
              <p:nvPr/>
            </p:nvSpPr>
            <p:spPr bwMode="auto">
              <a:xfrm rot="10800000" flipH="1">
                <a:off x="110067754" y="107805348"/>
                <a:ext cx="330841" cy="1143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60" name="Line 52"/>
              <p:cNvSpPr>
                <a:spLocks noChangeShapeType="1"/>
              </p:cNvSpPr>
              <p:nvPr/>
            </p:nvSpPr>
            <p:spPr bwMode="auto">
              <a:xfrm rot="10800000">
                <a:off x="109718038" y="108452349"/>
                <a:ext cx="285750" cy="1143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61" name="Line 53"/>
              <p:cNvSpPr>
                <a:spLocks noChangeShapeType="1"/>
              </p:cNvSpPr>
              <p:nvPr/>
            </p:nvSpPr>
            <p:spPr bwMode="auto">
              <a:xfrm flipV="1">
                <a:off x="110528100" y="107942061"/>
                <a:ext cx="1" cy="414339"/>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62" name="Line 54"/>
              <p:cNvSpPr>
                <a:spLocks noChangeShapeType="1"/>
              </p:cNvSpPr>
              <p:nvPr/>
            </p:nvSpPr>
            <p:spPr bwMode="auto">
              <a:xfrm rot="10800000">
                <a:off x="110013750" y="108089481"/>
                <a:ext cx="200025" cy="209769"/>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63" name="Line 55"/>
              <p:cNvSpPr>
                <a:spLocks noChangeShapeType="1"/>
              </p:cNvSpPr>
              <p:nvPr/>
            </p:nvSpPr>
            <p:spPr bwMode="auto">
              <a:xfrm rot="10800000" flipH="1">
                <a:off x="110785275" y="108046399"/>
                <a:ext cx="206405" cy="281426"/>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64" name="Line 56"/>
              <p:cNvSpPr>
                <a:spLocks noChangeShapeType="1"/>
              </p:cNvSpPr>
              <p:nvPr/>
            </p:nvSpPr>
            <p:spPr bwMode="auto">
              <a:xfrm rot="10800000" flipH="1">
                <a:off x="110956725" y="108423992"/>
                <a:ext cx="344735" cy="12767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grpSp>
        <p:grpSp>
          <p:nvGrpSpPr>
            <p:cNvPr id="6" name="Group 57"/>
            <p:cNvGrpSpPr>
              <a:grpSpLocks/>
            </p:cNvGrpSpPr>
            <p:nvPr/>
          </p:nvGrpSpPr>
          <p:grpSpPr bwMode="auto">
            <a:xfrm flipV="1">
              <a:off x="107759500" y="112280700"/>
              <a:ext cx="1967724" cy="838899"/>
              <a:chOff x="109411840" y="107613450"/>
              <a:chExt cx="1967724" cy="838899"/>
            </a:xfrm>
          </p:grpSpPr>
          <p:sp>
            <p:nvSpPr>
              <p:cNvPr id="21531" name="Line 58"/>
              <p:cNvSpPr>
                <a:spLocks noChangeShapeType="1"/>
              </p:cNvSpPr>
              <p:nvPr/>
            </p:nvSpPr>
            <p:spPr bwMode="auto">
              <a:xfrm flipH="1">
                <a:off x="109981767" y="107727750"/>
                <a:ext cx="330841" cy="1143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32" name="Line 59"/>
              <p:cNvSpPr>
                <a:spLocks noChangeShapeType="1"/>
              </p:cNvSpPr>
              <p:nvPr/>
            </p:nvSpPr>
            <p:spPr bwMode="auto">
              <a:xfrm flipH="1">
                <a:off x="110699550" y="107899200"/>
                <a:ext cx="255340" cy="3429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33" name="Line 60"/>
              <p:cNvSpPr>
                <a:spLocks noChangeShapeType="1"/>
              </p:cNvSpPr>
              <p:nvPr/>
            </p:nvSpPr>
            <p:spPr bwMode="auto">
              <a:xfrm flipH="1">
                <a:off x="110842425" y="108242100"/>
                <a:ext cx="398215" cy="142875"/>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34" name="Line 61"/>
              <p:cNvSpPr>
                <a:spLocks noChangeShapeType="1"/>
              </p:cNvSpPr>
              <p:nvPr/>
            </p:nvSpPr>
            <p:spPr bwMode="auto">
              <a:xfrm>
                <a:off x="110383390" y="107784900"/>
                <a:ext cx="1835" cy="3429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35" name="Line 62"/>
              <p:cNvSpPr>
                <a:spLocks noChangeShapeType="1"/>
              </p:cNvSpPr>
              <p:nvPr/>
            </p:nvSpPr>
            <p:spPr bwMode="auto">
              <a:xfrm>
                <a:off x="109869040" y="107899200"/>
                <a:ext cx="287585" cy="28575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36" name="Line 63"/>
              <p:cNvSpPr>
                <a:spLocks noChangeShapeType="1"/>
              </p:cNvSpPr>
              <p:nvPr/>
            </p:nvSpPr>
            <p:spPr bwMode="auto">
              <a:xfrm>
                <a:off x="109640440" y="108299250"/>
                <a:ext cx="285750" cy="1143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37" name="Oval 64"/>
              <p:cNvSpPr>
                <a:spLocks noChangeArrowheads="1"/>
              </p:cNvSpPr>
              <p:nvPr/>
            </p:nvSpPr>
            <p:spPr bwMode="auto">
              <a:xfrm>
                <a:off x="111150964" y="108137478"/>
                <a:ext cx="228600" cy="228600"/>
              </a:xfrm>
              <a:prstGeom prst="ellipse">
                <a:avLst/>
              </a:prstGeom>
              <a:solidFill>
                <a:srgbClr val="EAEAEA"/>
              </a:solidFill>
              <a:ln w="9525" algn="in">
                <a:solidFill>
                  <a:srgbClr val="000000"/>
                </a:solidFill>
                <a:round/>
                <a:headEnd/>
                <a:tailEnd/>
              </a:ln>
            </p:spPr>
            <p:txBody>
              <a:bodyPr lIns="36576" tIns="36576" rIns="36576" bIns="36576"/>
              <a:lstStyle/>
              <a:p>
                <a:endParaRPr lang="en-US" dirty="0"/>
              </a:p>
            </p:txBody>
          </p:sp>
          <p:sp>
            <p:nvSpPr>
              <p:cNvPr id="21538" name="Oval 65"/>
              <p:cNvSpPr>
                <a:spLocks noChangeArrowheads="1"/>
              </p:cNvSpPr>
              <p:nvPr/>
            </p:nvSpPr>
            <p:spPr bwMode="auto">
              <a:xfrm>
                <a:off x="110835322" y="107755008"/>
                <a:ext cx="228600" cy="228600"/>
              </a:xfrm>
              <a:prstGeom prst="ellipse">
                <a:avLst/>
              </a:prstGeom>
              <a:solidFill>
                <a:srgbClr val="EAEAEA"/>
              </a:solidFill>
              <a:ln w="9525" algn="in">
                <a:solidFill>
                  <a:srgbClr val="000000"/>
                </a:solidFill>
                <a:round/>
                <a:headEnd/>
                <a:tailEnd/>
              </a:ln>
            </p:spPr>
            <p:txBody>
              <a:bodyPr lIns="36576" tIns="36576" rIns="36576" bIns="36576"/>
              <a:lstStyle/>
              <a:p>
                <a:endParaRPr lang="en-US" dirty="0"/>
              </a:p>
            </p:txBody>
          </p:sp>
          <p:sp>
            <p:nvSpPr>
              <p:cNvPr id="21539" name="Oval 66"/>
              <p:cNvSpPr>
                <a:spLocks noChangeArrowheads="1"/>
              </p:cNvSpPr>
              <p:nvPr/>
            </p:nvSpPr>
            <p:spPr bwMode="auto">
              <a:xfrm>
                <a:off x="110280524" y="107613450"/>
                <a:ext cx="228600" cy="228600"/>
              </a:xfrm>
              <a:prstGeom prst="ellipse">
                <a:avLst/>
              </a:prstGeom>
              <a:solidFill>
                <a:srgbClr val="EAEAEA"/>
              </a:solidFill>
              <a:ln w="9525" algn="in">
                <a:solidFill>
                  <a:srgbClr val="000000"/>
                </a:solidFill>
                <a:round/>
                <a:headEnd/>
                <a:tailEnd/>
              </a:ln>
            </p:spPr>
            <p:txBody>
              <a:bodyPr lIns="36576" tIns="36576" rIns="36576" bIns="36576"/>
              <a:lstStyle/>
              <a:p>
                <a:endParaRPr lang="en-US" dirty="0"/>
              </a:p>
            </p:txBody>
          </p:sp>
          <p:sp>
            <p:nvSpPr>
              <p:cNvPr id="21540" name="Oval 67"/>
              <p:cNvSpPr>
                <a:spLocks noChangeArrowheads="1"/>
              </p:cNvSpPr>
              <p:nvPr/>
            </p:nvSpPr>
            <p:spPr bwMode="auto">
              <a:xfrm>
                <a:off x="109753862" y="107756764"/>
                <a:ext cx="228600" cy="228600"/>
              </a:xfrm>
              <a:prstGeom prst="ellipse">
                <a:avLst/>
              </a:prstGeom>
              <a:solidFill>
                <a:srgbClr val="EAEAEA"/>
              </a:solidFill>
              <a:ln w="9525" algn="in">
                <a:solidFill>
                  <a:srgbClr val="000000"/>
                </a:solidFill>
                <a:round/>
                <a:headEnd/>
                <a:tailEnd/>
              </a:ln>
            </p:spPr>
            <p:txBody>
              <a:bodyPr lIns="36576" tIns="36576" rIns="36576" bIns="36576"/>
              <a:lstStyle/>
              <a:p>
                <a:endParaRPr lang="en-US" dirty="0"/>
              </a:p>
            </p:txBody>
          </p:sp>
          <p:sp>
            <p:nvSpPr>
              <p:cNvPr id="21541" name="Oval 68"/>
              <p:cNvSpPr>
                <a:spLocks noChangeArrowheads="1"/>
              </p:cNvSpPr>
              <p:nvPr/>
            </p:nvSpPr>
            <p:spPr bwMode="auto">
              <a:xfrm>
                <a:off x="109411840" y="108127800"/>
                <a:ext cx="228600" cy="228600"/>
              </a:xfrm>
              <a:prstGeom prst="ellipse">
                <a:avLst/>
              </a:prstGeom>
              <a:solidFill>
                <a:srgbClr val="EAEAEA"/>
              </a:solidFill>
              <a:ln w="9525" algn="in">
                <a:solidFill>
                  <a:srgbClr val="000000"/>
                </a:solidFill>
                <a:round/>
                <a:headEnd/>
                <a:tailEnd/>
              </a:ln>
            </p:spPr>
            <p:txBody>
              <a:bodyPr lIns="36576" tIns="36576" rIns="36576" bIns="36576"/>
              <a:lstStyle/>
              <a:p>
                <a:endParaRPr lang="en-US" dirty="0"/>
              </a:p>
            </p:txBody>
          </p:sp>
          <p:sp>
            <p:nvSpPr>
              <p:cNvPr id="21542" name="Line 69"/>
              <p:cNvSpPr>
                <a:spLocks noChangeShapeType="1"/>
              </p:cNvSpPr>
              <p:nvPr/>
            </p:nvSpPr>
            <p:spPr bwMode="auto">
              <a:xfrm rot="10800000" flipH="1">
                <a:off x="109953454" y="107691048"/>
                <a:ext cx="330841" cy="1143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43" name="Line 70"/>
              <p:cNvSpPr>
                <a:spLocks noChangeShapeType="1"/>
              </p:cNvSpPr>
              <p:nvPr/>
            </p:nvSpPr>
            <p:spPr bwMode="auto">
              <a:xfrm rot="10800000">
                <a:off x="109603738" y="108338049"/>
                <a:ext cx="285750" cy="1143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44" name="Line 71"/>
              <p:cNvSpPr>
                <a:spLocks noChangeShapeType="1"/>
              </p:cNvSpPr>
              <p:nvPr/>
            </p:nvSpPr>
            <p:spPr bwMode="auto">
              <a:xfrm flipV="1">
                <a:off x="110413800" y="107827761"/>
                <a:ext cx="1" cy="414339"/>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45" name="Line 72"/>
              <p:cNvSpPr>
                <a:spLocks noChangeShapeType="1"/>
              </p:cNvSpPr>
              <p:nvPr/>
            </p:nvSpPr>
            <p:spPr bwMode="auto">
              <a:xfrm rot="10800000">
                <a:off x="109899450" y="107975181"/>
                <a:ext cx="200025" cy="209769"/>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46" name="Line 73"/>
              <p:cNvSpPr>
                <a:spLocks noChangeShapeType="1"/>
              </p:cNvSpPr>
              <p:nvPr/>
            </p:nvSpPr>
            <p:spPr bwMode="auto">
              <a:xfrm rot="10800000" flipH="1">
                <a:off x="110670975" y="107932099"/>
                <a:ext cx="206405" cy="281426"/>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47" name="Line 74"/>
              <p:cNvSpPr>
                <a:spLocks noChangeShapeType="1"/>
              </p:cNvSpPr>
              <p:nvPr/>
            </p:nvSpPr>
            <p:spPr bwMode="auto">
              <a:xfrm rot="10800000" flipH="1">
                <a:off x="110842425" y="108309692"/>
                <a:ext cx="344735" cy="12767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grpSp>
        <p:grpSp>
          <p:nvGrpSpPr>
            <p:cNvPr id="7" name="Group 75"/>
            <p:cNvGrpSpPr>
              <a:grpSpLocks/>
            </p:cNvGrpSpPr>
            <p:nvPr/>
          </p:nvGrpSpPr>
          <p:grpSpPr bwMode="auto">
            <a:xfrm>
              <a:off x="109297540" y="107245150"/>
              <a:ext cx="1967724" cy="838899"/>
              <a:chOff x="109297540" y="107499150"/>
              <a:chExt cx="1967724" cy="838899"/>
            </a:xfrm>
          </p:grpSpPr>
          <p:sp>
            <p:nvSpPr>
              <p:cNvPr id="21514" name="Line 76"/>
              <p:cNvSpPr>
                <a:spLocks noChangeShapeType="1"/>
              </p:cNvSpPr>
              <p:nvPr/>
            </p:nvSpPr>
            <p:spPr bwMode="auto">
              <a:xfrm flipH="1">
                <a:off x="109867467" y="107613450"/>
                <a:ext cx="330841" cy="1143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15" name="Line 77"/>
              <p:cNvSpPr>
                <a:spLocks noChangeShapeType="1"/>
              </p:cNvSpPr>
              <p:nvPr/>
            </p:nvSpPr>
            <p:spPr bwMode="auto">
              <a:xfrm flipH="1">
                <a:off x="110585250" y="107784900"/>
                <a:ext cx="255340" cy="3429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16" name="Line 78"/>
              <p:cNvSpPr>
                <a:spLocks noChangeShapeType="1"/>
              </p:cNvSpPr>
              <p:nvPr/>
            </p:nvSpPr>
            <p:spPr bwMode="auto">
              <a:xfrm flipH="1">
                <a:off x="110728125" y="108127800"/>
                <a:ext cx="398215" cy="142875"/>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17" name="Line 79"/>
              <p:cNvSpPr>
                <a:spLocks noChangeShapeType="1"/>
              </p:cNvSpPr>
              <p:nvPr/>
            </p:nvSpPr>
            <p:spPr bwMode="auto">
              <a:xfrm>
                <a:off x="110269090" y="107670600"/>
                <a:ext cx="1835" cy="3429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18" name="Line 80"/>
              <p:cNvSpPr>
                <a:spLocks noChangeShapeType="1"/>
              </p:cNvSpPr>
              <p:nvPr/>
            </p:nvSpPr>
            <p:spPr bwMode="auto">
              <a:xfrm>
                <a:off x="109754740" y="107784900"/>
                <a:ext cx="287585" cy="28575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19" name="Line 81"/>
              <p:cNvSpPr>
                <a:spLocks noChangeShapeType="1"/>
              </p:cNvSpPr>
              <p:nvPr/>
            </p:nvSpPr>
            <p:spPr bwMode="auto">
              <a:xfrm>
                <a:off x="109526140" y="108184950"/>
                <a:ext cx="285750" cy="1143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20" name="Oval 82"/>
              <p:cNvSpPr>
                <a:spLocks noChangeArrowheads="1"/>
              </p:cNvSpPr>
              <p:nvPr/>
            </p:nvSpPr>
            <p:spPr bwMode="auto">
              <a:xfrm>
                <a:off x="111036664" y="108023178"/>
                <a:ext cx="228600" cy="228600"/>
              </a:xfrm>
              <a:prstGeom prst="ellipse">
                <a:avLst/>
              </a:prstGeom>
              <a:solidFill>
                <a:srgbClr val="EAEAEA"/>
              </a:solidFill>
              <a:ln w="9525" algn="in">
                <a:solidFill>
                  <a:srgbClr val="000000"/>
                </a:solidFill>
                <a:round/>
                <a:headEnd/>
                <a:tailEnd/>
              </a:ln>
            </p:spPr>
            <p:txBody>
              <a:bodyPr lIns="36576" tIns="36576" rIns="36576" bIns="36576"/>
              <a:lstStyle/>
              <a:p>
                <a:endParaRPr lang="en-US" dirty="0"/>
              </a:p>
            </p:txBody>
          </p:sp>
          <p:sp>
            <p:nvSpPr>
              <p:cNvPr id="21521" name="Oval 83"/>
              <p:cNvSpPr>
                <a:spLocks noChangeArrowheads="1"/>
              </p:cNvSpPr>
              <p:nvPr/>
            </p:nvSpPr>
            <p:spPr bwMode="auto">
              <a:xfrm>
                <a:off x="110721022" y="107640708"/>
                <a:ext cx="228600" cy="228600"/>
              </a:xfrm>
              <a:prstGeom prst="ellipse">
                <a:avLst/>
              </a:prstGeom>
              <a:solidFill>
                <a:srgbClr val="EAEAEA"/>
              </a:solidFill>
              <a:ln w="9525" algn="in">
                <a:solidFill>
                  <a:srgbClr val="000000"/>
                </a:solidFill>
                <a:round/>
                <a:headEnd/>
                <a:tailEnd/>
              </a:ln>
            </p:spPr>
            <p:txBody>
              <a:bodyPr lIns="36576" tIns="36576" rIns="36576" bIns="36576"/>
              <a:lstStyle/>
              <a:p>
                <a:endParaRPr lang="en-US" dirty="0"/>
              </a:p>
            </p:txBody>
          </p:sp>
          <p:sp>
            <p:nvSpPr>
              <p:cNvPr id="21522" name="Oval 84"/>
              <p:cNvSpPr>
                <a:spLocks noChangeArrowheads="1"/>
              </p:cNvSpPr>
              <p:nvPr/>
            </p:nvSpPr>
            <p:spPr bwMode="auto">
              <a:xfrm>
                <a:off x="110166224" y="107499150"/>
                <a:ext cx="228600" cy="228600"/>
              </a:xfrm>
              <a:prstGeom prst="ellipse">
                <a:avLst/>
              </a:prstGeom>
              <a:solidFill>
                <a:srgbClr val="EAEAEA"/>
              </a:solidFill>
              <a:ln w="9525" algn="in">
                <a:solidFill>
                  <a:srgbClr val="000000"/>
                </a:solidFill>
                <a:round/>
                <a:headEnd/>
                <a:tailEnd/>
              </a:ln>
            </p:spPr>
            <p:txBody>
              <a:bodyPr lIns="36576" tIns="36576" rIns="36576" bIns="36576"/>
              <a:lstStyle/>
              <a:p>
                <a:endParaRPr lang="en-US" dirty="0"/>
              </a:p>
            </p:txBody>
          </p:sp>
          <p:sp>
            <p:nvSpPr>
              <p:cNvPr id="21523" name="Oval 85"/>
              <p:cNvSpPr>
                <a:spLocks noChangeArrowheads="1"/>
              </p:cNvSpPr>
              <p:nvPr/>
            </p:nvSpPr>
            <p:spPr bwMode="auto">
              <a:xfrm>
                <a:off x="109639562" y="107642464"/>
                <a:ext cx="228600" cy="228600"/>
              </a:xfrm>
              <a:prstGeom prst="ellipse">
                <a:avLst/>
              </a:prstGeom>
              <a:solidFill>
                <a:srgbClr val="EAEAEA"/>
              </a:solidFill>
              <a:ln w="9525" algn="in">
                <a:solidFill>
                  <a:srgbClr val="000000"/>
                </a:solidFill>
                <a:round/>
                <a:headEnd/>
                <a:tailEnd/>
              </a:ln>
            </p:spPr>
            <p:txBody>
              <a:bodyPr lIns="36576" tIns="36576" rIns="36576" bIns="36576"/>
              <a:lstStyle/>
              <a:p>
                <a:endParaRPr lang="en-US" dirty="0"/>
              </a:p>
            </p:txBody>
          </p:sp>
          <p:sp>
            <p:nvSpPr>
              <p:cNvPr id="21524" name="Oval 86"/>
              <p:cNvSpPr>
                <a:spLocks noChangeArrowheads="1"/>
              </p:cNvSpPr>
              <p:nvPr/>
            </p:nvSpPr>
            <p:spPr bwMode="auto">
              <a:xfrm>
                <a:off x="109297540" y="108013500"/>
                <a:ext cx="228600" cy="228600"/>
              </a:xfrm>
              <a:prstGeom prst="ellipse">
                <a:avLst/>
              </a:prstGeom>
              <a:solidFill>
                <a:srgbClr val="EAEAEA"/>
              </a:solidFill>
              <a:ln w="9525" algn="in">
                <a:solidFill>
                  <a:srgbClr val="000000"/>
                </a:solidFill>
                <a:round/>
                <a:headEnd/>
                <a:tailEnd/>
              </a:ln>
            </p:spPr>
            <p:txBody>
              <a:bodyPr lIns="36576" tIns="36576" rIns="36576" bIns="36576"/>
              <a:lstStyle/>
              <a:p>
                <a:endParaRPr lang="en-US" dirty="0"/>
              </a:p>
            </p:txBody>
          </p:sp>
          <p:sp>
            <p:nvSpPr>
              <p:cNvPr id="21525" name="Line 87"/>
              <p:cNvSpPr>
                <a:spLocks noChangeShapeType="1"/>
              </p:cNvSpPr>
              <p:nvPr/>
            </p:nvSpPr>
            <p:spPr bwMode="auto">
              <a:xfrm rot="10800000" flipH="1">
                <a:off x="109839154" y="107576748"/>
                <a:ext cx="330841" cy="1143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26" name="Line 88"/>
              <p:cNvSpPr>
                <a:spLocks noChangeShapeType="1"/>
              </p:cNvSpPr>
              <p:nvPr/>
            </p:nvSpPr>
            <p:spPr bwMode="auto">
              <a:xfrm rot="10800000">
                <a:off x="109489438" y="108223749"/>
                <a:ext cx="285750" cy="11430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27" name="Line 89"/>
              <p:cNvSpPr>
                <a:spLocks noChangeShapeType="1"/>
              </p:cNvSpPr>
              <p:nvPr/>
            </p:nvSpPr>
            <p:spPr bwMode="auto">
              <a:xfrm flipV="1">
                <a:off x="110299500" y="107713461"/>
                <a:ext cx="1" cy="414339"/>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28" name="Line 90"/>
              <p:cNvSpPr>
                <a:spLocks noChangeShapeType="1"/>
              </p:cNvSpPr>
              <p:nvPr/>
            </p:nvSpPr>
            <p:spPr bwMode="auto">
              <a:xfrm rot="10800000">
                <a:off x="109785150" y="107860881"/>
                <a:ext cx="200025" cy="209769"/>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29" name="Line 91"/>
              <p:cNvSpPr>
                <a:spLocks noChangeShapeType="1"/>
              </p:cNvSpPr>
              <p:nvPr/>
            </p:nvSpPr>
            <p:spPr bwMode="auto">
              <a:xfrm rot="10800000" flipH="1">
                <a:off x="110556675" y="107817799"/>
                <a:ext cx="206405" cy="281426"/>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sp>
            <p:nvSpPr>
              <p:cNvPr id="21530" name="Line 92"/>
              <p:cNvSpPr>
                <a:spLocks noChangeShapeType="1"/>
              </p:cNvSpPr>
              <p:nvPr/>
            </p:nvSpPr>
            <p:spPr bwMode="auto">
              <a:xfrm rot="10800000" flipH="1">
                <a:off x="110728125" y="108195392"/>
                <a:ext cx="344735" cy="127670"/>
              </a:xfrm>
              <a:prstGeom prst="line">
                <a:avLst/>
              </a:prstGeom>
              <a:noFill/>
              <a:ln w="9525" algn="ctr">
                <a:solidFill>
                  <a:srgbClr val="000000"/>
                </a:solidFill>
                <a:round/>
                <a:headEnd/>
                <a:tailEnd type="arrow" w="med" len="med"/>
              </a:ln>
            </p:spPr>
            <p:txBody>
              <a:bodyPr lIns="36576" tIns="36576" rIns="36576" bIns="36576"/>
              <a:lstStyle/>
              <a:p>
                <a:endParaRPr lang="en-US" dirty="0"/>
              </a:p>
            </p:txBody>
          </p:sp>
        </p:grpSp>
        <p:pic>
          <p:nvPicPr>
            <p:cNvPr id="21513" name="Picture 93"/>
            <p:cNvPicPr>
              <a:picLocks noChangeAspect="1" noChangeArrowheads="1"/>
            </p:cNvPicPr>
            <p:nvPr/>
          </p:nvPicPr>
          <p:blipFill>
            <a:blip r:embed="rId2"/>
            <a:srcRect/>
            <a:stretch>
              <a:fillRect/>
            </a:stretch>
          </p:blipFill>
          <p:spPr bwMode="auto">
            <a:xfrm>
              <a:off x="107913268" y="107754887"/>
              <a:ext cx="4932886" cy="4836677"/>
            </a:xfrm>
            <a:prstGeom prst="rect">
              <a:avLst/>
            </a:prstGeom>
            <a:noFill/>
            <a:ln w="9525" algn="in">
              <a:noFill/>
              <a:miter lim="800000"/>
              <a:headEnd/>
              <a:tailEnd/>
            </a:ln>
          </p:spPr>
        </p:pic>
      </p:gr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Recommendations for Future Research: Measurement</a:t>
            </a:r>
            <a:endParaRPr lang="en-US" b="1" dirty="0"/>
          </a:p>
        </p:txBody>
      </p:sp>
      <p:sp>
        <p:nvSpPr>
          <p:cNvPr id="3" name="Content Placeholder 2"/>
          <p:cNvSpPr>
            <a:spLocks noGrp="1"/>
          </p:cNvSpPr>
          <p:nvPr>
            <p:ph idx="1"/>
          </p:nvPr>
        </p:nvSpPr>
        <p:spPr>
          <a:xfrm>
            <a:off x="1406106" y="1600201"/>
            <a:ext cx="7487728" cy="5119776"/>
          </a:xfrm>
        </p:spPr>
        <p:txBody>
          <a:bodyPr>
            <a:normAutofit fontScale="25000" lnSpcReduction="20000"/>
          </a:bodyPr>
          <a:lstStyle/>
          <a:p>
            <a:pPr>
              <a:buFontTx/>
              <a:buNone/>
            </a:pPr>
            <a:r>
              <a:rPr lang="en-US" sz="9600" b="1" dirty="0" smtClean="0"/>
              <a:t>TRES-I: 9-item self-report</a:t>
            </a:r>
          </a:p>
          <a:p>
            <a:pPr lvl="1"/>
            <a:r>
              <a:rPr lang="en-US" sz="9600" b="1" dirty="0" smtClean="0"/>
              <a:t>Content</a:t>
            </a:r>
          </a:p>
          <a:p>
            <a:pPr lvl="2"/>
            <a:r>
              <a:rPr lang="en-US" sz="9600" b="1" dirty="0" smtClean="0"/>
              <a:t>outcomes, </a:t>
            </a:r>
          </a:p>
          <a:p>
            <a:pPr lvl="2"/>
            <a:r>
              <a:rPr lang="en-US" sz="9600" b="1" dirty="0" smtClean="0"/>
              <a:t>common goals, </a:t>
            </a:r>
          </a:p>
          <a:p>
            <a:pPr lvl="2"/>
            <a:r>
              <a:rPr lang="en-US" sz="9600" b="1" dirty="0" smtClean="0"/>
              <a:t>decision making, </a:t>
            </a:r>
          </a:p>
          <a:p>
            <a:pPr lvl="2"/>
            <a:r>
              <a:rPr lang="en-US" sz="9600" b="1" dirty="0" smtClean="0"/>
              <a:t>resources, </a:t>
            </a:r>
          </a:p>
          <a:p>
            <a:pPr lvl="2"/>
            <a:r>
              <a:rPr lang="en-US" sz="9600" b="1" dirty="0" smtClean="0"/>
              <a:t>conflict</a:t>
            </a:r>
          </a:p>
          <a:p>
            <a:pPr lvl="2"/>
            <a:r>
              <a:rPr lang="en-US" sz="9600" b="1" dirty="0" smtClean="0"/>
              <a:t>management, </a:t>
            </a:r>
          </a:p>
          <a:p>
            <a:pPr lvl="2"/>
            <a:r>
              <a:rPr lang="en-US" sz="9600" b="1" dirty="0" smtClean="0"/>
              <a:t>identity formation, </a:t>
            </a:r>
          </a:p>
          <a:p>
            <a:pPr lvl="2"/>
            <a:r>
              <a:rPr lang="en-US" sz="9600" b="1" dirty="0" smtClean="0"/>
              <a:t>power, significance, </a:t>
            </a:r>
          </a:p>
          <a:p>
            <a:pPr lvl="2"/>
            <a:r>
              <a:rPr lang="en-US" sz="9600" b="1" dirty="0" smtClean="0"/>
              <a:t>satisfaction and</a:t>
            </a:r>
          </a:p>
          <a:p>
            <a:pPr lvl="2"/>
            <a:r>
              <a:rPr lang="en-US" sz="9600" b="1" dirty="0" smtClean="0"/>
              <a:t>change for the better</a:t>
            </a:r>
          </a:p>
          <a:p>
            <a:pPr lvl="2">
              <a:buNone/>
            </a:pPr>
            <a:endParaRPr lang="en-US" sz="5500" b="1" dirty="0" smtClean="0"/>
          </a:p>
          <a:p>
            <a:pPr lvl="2" algn="r">
              <a:buNone/>
            </a:pPr>
            <a:r>
              <a:rPr lang="en-US" sz="5500" b="1" dirty="0" smtClean="0"/>
              <a:t>-Clayton, Bringle, Senor, Huq, &amp; Morrison, 2010, MJCSL</a:t>
            </a:r>
            <a:r>
              <a:rPr lang="en-US" sz="5500" dirty="0" smtClean="0"/>
              <a:t>	</a:t>
            </a:r>
            <a:endParaRPr lang="en-US" sz="5500" b="1" dirty="0" smtClean="0"/>
          </a:p>
          <a:p>
            <a:endParaRPr lang="en-US" sz="4000" b="1" dirty="0" smtClean="0">
              <a:sym typeface="Wingdings" pitchFamily="2" charset="2"/>
            </a:endParaRPr>
          </a:p>
        </p:txBody>
      </p:sp>
    </p:spTree>
    <p:extLst>
      <p:ext uri="{BB962C8B-B14F-4D97-AF65-F5344CB8AC3E}">
        <p14:creationId xmlns:p14="http://schemas.microsoft.com/office/powerpoint/2010/main" val="309109920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Recommendations for Future Research: Measurement</a:t>
            </a:r>
            <a:endParaRPr lang="en-US" b="1" dirty="0"/>
          </a:p>
        </p:txBody>
      </p:sp>
      <p:sp>
        <p:nvSpPr>
          <p:cNvPr id="3" name="Content Placeholder 2"/>
          <p:cNvSpPr>
            <a:spLocks noGrp="1"/>
          </p:cNvSpPr>
          <p:nvPr>
            <p:ph idx="1"/>
          </p:nvPr>
        </p:nvSpPr>
        <p:spPr>
          <a:xfrm>
            <a:off x="1026542" y="1600200"/>
            <a:ext cx="7867292" cy="3463505"/>
          </a:xfrm>
        </p:spPr>
        <p:txBody>
          <a:bodyPr>
            <a:normAutofit fontScale="77500" lnSpcReduction="20000"/>
          </a:bodyPr>
          <a:lstStyle/>
          <a:p>
            <a:pPr>
              <a:buFontTx/>
              <a:buNone/>
            </a:pPr>
            <a:r>
              <a:rPr lang="en-US" b="1" dirty="0" smtClean="0"/>
              <a:t>TRES-I  (Faculty </a:t>
            </a:r>
            <a:r>
              <a:rPr lang="en-US" b="1" smtClean="0"/>
              <a:t>respondents only)</a:t>
            </a:r>
            <a:endParaRPr lang="en-US" b="1" dirty="0" smtClean="0"/>
          </a:p>
          <a:p>
            <a:pPr>
              <a:buNone/>
            </a:pPr>
            <a:endParaRPr lang="en-US" dirty="0" smtClean="0"/>
          </a:p>
          <a:p>
            <a:r>
              <a:rPr lang="en-US" b="1" i="1" dirty="0" smtClean="0"/>
              <a:t>r</a:t>
            </a:r>
            <a:r>
              <a:rPr lang="en-US" b="1" dirty="0" smtClean="0"/>
              <a:t> = .63 with Venn measure of closeness</a:t>
            </a:r>
          </a:p>
          <a:p>
            <a:pPr>
              <a:buFontTx/>
              <a:buNone/>
            </a:pPr>
            <a:endParaRPr lang="en-US" b="1" dirty="0" smtClean="0"/>
          </a:p>
          <a:p>
            <a:r>
              <a:rPr lang="en-US" b="1" i="1" dirty="0" smtClean="0"/>
              <a:t>r = </a:t>
            </a:r>
            <a:r>
              <a:rPr lang="en-US" b="1" dirty="0" smtClean="0"/>
              <a:t>.56 with composite measure of closeness</a:t>
            </a:r>
          </a:p>
          <a:p>
            <a:pPr>
              <a:buFontTx/>
              <a:buNone/>
            </a:pPr>
            <a:endParaRPr lang="en-US" b="1" dirty="0" smtClean="0"/>
          </a:p>
          <a:p>
            <a:r>
              <a:rPr lang="en-US" b="1" dirty="0" smtClean="0"/>
              <a:t>Desired &gt; Current</a:t>
            </a:r>
          </a:p>
          <a:p>
            <a:pPr>
              <a:buNone/>
            </a:pPr>
            <a:endParaRPr lang="en-US" b="1" dirty="0" smtClean="0"/>
          </a:p>
          <a:p>
            <a:pPr algn="r">
              <a:buNone/>
            </a:pPr>
            <a:r>
              <a:rPr lang="en-US" b="1" dirty="0" smtClean="0"/>
              <a:t>-</a:t>
            </a:r>
            <a:r>
              <a:rPr lang="en-US" sz="2600" b="1" dirty="0" smtClean="0"/>
              <a:t>Clayton, Bringle, Senor, Huq, &amp; Morrison, 2010, MJCSL</a:t>
            </a:r>
          </a:p>
          <a:p>
            <a:pPr lvl="1"/>
            <a:endParaRPr lang="en-US" b="1" dirty="0" smtClean="0"/>
          </a:p>
          <a:p>
            <a:endParaRPr lang="en-US" sz="4000" b="1" dirty="0" smtClean="0">
              <a:sym typeface="Wingdings" pitchFamily="2" charset="2"/>
            </a:endParaRPr>
          </a:p>
        </p:txBody>
      </p:sp>
    </p:spTree>
    <p:extLst>
      <p:ext uri="{BB962C8B-B14F-4D97-AF65-F5344CB8AC3E}">
        <p14:creationId xmlns:p14="http://schemas.microsoft.com/office/powerpoint/2010/main" val="309109920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IUPUI Series on Service Learning Research</a:t>
            </a:r>
            <a:endParaRPr lang="en-US" dirty="0"/>
          </a:p>
        </p:txBody>
      </p:sp>
      <p:sp>
        <p:nvSpPr>
          <p:cNvPr id="3" name="Content Placeholder 2"/>
          <p:cNvSpPr>
            <a:spLocks noGrp="1"/>
          </p:cNvSpPr>
          <p:nvPr>
            <p:ph idx="1"/>
          </p:nvPr>
        </p:nvSpPr>
        <p:spPr>
          <a:xfrm>
            <a:off x="1242260" y="1592507"/>
            <a:ext cx="7901740" cy="2948280"/>
          </a:xfrm>
        </p:spPr>
        <p:txBody>
          <a:bodyPr>
            <a:normAutofit fontScale="92500" lnSpcReduction="20000"/>
          </a:bodyPr>
          <a:lstStyle/>
          <a:p>
            <a:pPr>
              <a:buFont typeface="Wingdings" charset="2"/>
              <a:buChar char="Ø"/>
            </a:pPr>
            <a:r>
              <a:rPr lang="en-US" i="1" dirty="0" smtClean="0"/>
              <a:t>Research on Service Learning: </a:t>
            </a:r>
          </a:p>
          <a:p>
            <a:pPr marL="0" indent="0">
              <a:buNone/>
            </a:pPr>
            <a:r>
              <a:rPr lang="en-US" i="1" dirty="0"/>
              <a:t> </a:t>
            </a:r>
            <a:r>
              <a:rPr lang="en-US" i="1" dirty="0" smtClean="0"/>
              <a:t>   Conceptual Frameworks and Assessment</a:t>
            </a:r>
          </a:p>
          <a:p>
            <a:pPr marL="0" indent="0">
              <a:buNone/>
            </a:pPr>
            <a:r>
              <a:rPr lang="en-US" dirty="0"/>
              <a:t>	</a:t>
            </a:r>
            <a:r>
              <a:rPr lang="en-US" dirty="0" smtClean="0"/>
              <a:t>     </a:t>
            </a:r>
            <a:r>
              <a:rPr lang="en-US" dirty="0" err="1" smtClean="0"/>
              <a:t>Vol</a:t>
            </a:r>
            <a:r>
              <a:rPr lang="en-US" dirty="0" smtClean="0"/>
              <a:t> 2A: Students &amp; Faculty</a:t>
            </a:r>
          </a:p>
          <a:p>
            <a:pPr marL="0" indent="0">
              <a:buNone/>
            </a:pPr>
            <a:r>
              <a:rPr lang="en-US" dirty="0" smtClean="0"/>
              <a:t>	     </a:t>
            </a:r>
            <a:r>
              <a:rPr lang="en-US" dirty="0" err="1" smtClean="0"/>
              <a:t>Vol</a:t>
            </a:r>
            <a:r>
              <a:rPr lang="en-US" dirty="0" smtClean="0"/>
              <a:t> 2B: Communities, Institutions, &amp;</a:t>
            </a:r>
          </a:p>
          <a:p>
            <a:pPr marL="0" indent="0">
              <a:buNone/>
            </a:pPr>
            <a:r>
              <a:rPr lang="en-US" dirty="0"/>
              <a:t>	</a:t>
            </a:r>
            <a:r>
              <a:rPr lang="en-US" dirty="0" smtClean="0"/>
              <a:t>	   Partnerships</a:t>
            </a:r>
          </a:p>
          <a:p>
            <a:pPr marL="0" indent="0">
              <a:buNone/>
            </a:pPr>
            <a:r>
              <a:rPr lang="en-US" dirty="0" smtClean="0"/>
              <a:t>    (Stylus 2013)</a:t>
            </a:r>
            <a:endParaRPr lang="en-US" dirty="0"/>
          </a:p>
        </p:txBody>
      </p:sp>
    </p:spTree>
    <p:extLst>
      <p:ext uri="{BB962C8B-B14F-4D97-AF65-F5344CB8AC3E}">
        <p14:creationId xmlns:p14="http://schemas.microsoft.com/office/powerpoint/2010/main" val="24956951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smtClean="0"/>
              <a:t>Research: Additional Directions</a:t>
            </a:r>
            <a:endParaRPr lang="en-US" b="1" dirty="0"/>
          </a:p>
        </p:txBody>
      </p:sp>
      <p:sp>
        <p:nvSpPr>
          <p:cNvPr id="3" name="Content Placeholder 2"/>
          <p:cNvSpPr>
            <a:spLocks noGrp="1"/>
          </p:cNvSpPr>
          <p:nvPr>
            <p:ph idx="1"/>
          </p:nvPr>
        </p:nvSpPr>
        <p:spPr>
          <a:xfrm>
            <a:off x="1104180" y="1768415"/>
            <a:ext cx="7582619" cy="2948280"/>
          </a:xfrm>
        </p:spPr>
        <p:txBody>
          <a:bodyPr>
            <a:normAutofit fontScale="92500" lnSpcReduction="10000"/>
          </a:bodyPr>
          <a:lstStyle/>
          <a:p>
            <a:r>
              <a:rPr lang="en-US" dirty="0" smtClean="0"/>
              <a:t> </a:t>
            </a:r>
            <a:r>
              <a:rPr lang="en-US" b="1" dirty="0" smtClean="0"/>
              <a:t>Need to collect data from the rest of SOFAR’s relationships</a:t>
            </a:r>
          </a:p>
          <a:p>
            <a:pPr>
              <a:buFontTx/>
              <a:buNone/>
            </a:pPr>
            <a:endParaRPr lang="en-US" b="1" dirty="0" smtClean="0"/>
          </a:p>
          <a:p>
            <a:r>
              <a:rPr lang="en-US" b="1" dirty="0" smtClean="0"/>
              <a:t>Need longitudinal studies</a:t>
            </a:r>
          </a:p>
          <a:p>
            <a:pPr>
              <a:buFontTx/>
              <a:buNone/>
            </a:pPr>
            <a:endParaRPr lang="en-US" b="1" dirty="0" smtClean="0"/>
          </a:p>
          <a:p>
            <a:r>
              <a:rPr lang="en-US" b="1" dirty="0" smtClean="0"/>
              <a:t>Need to consider perspective</a:t>
            </a:r>
          </a:p>
          <a:p>
            <a:endParaRPr lang="en-US" dirty="0"/>
          </a:p>
        </p:txBody>
      </p:sp>
    </p:spTree>
    <p:extLst>
      <p:ext uri="{BB962C8B-B14F-4D97-AF65-F5344CB8AC3E}">
        <p14:creationId xmlns:p14="http://schemas.microsoft.com/office/powerpoint/2010/main" val="403002985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bwMode="auto">
          <a:xfrm>
            <a:off x="1143000" y="274638"/>
            <a:ext cx="7543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dirty="0" smtClean="0"/>
              <a:t>Partnership Analysis</a:t>
            </a:r>
          </a:p>
        </p:txBody>
      </p:sp>
      <p:sp>
        <p:nvSpPr>
          <p:cNvPr id="37891" name="Content Placeholder 2"/>
          <p:cNvSpPr>
            <a:spLocks noGrp="1"/>
          </p:cNvSpPr>
          <p:nvPr>
            <p:ph idx="1"/>
          </p:nvPr>
        </p:nvSpPr>
        <p:spPr bwMode="auto">
          <a:xfrm>
            <a:off x="838200" y="1112837"/>
            <a:ext cx="7848600" cy="4525963"/>
          </a:xfrm>
          <a:noFill/>
          <a:ln>
            <a:miter lim="800000"/>
            <a:headEnd/>
            <a:tailEnd/>
          </a:ln>
        </p:spPr>
        <p:txBody>
          <a:bodyPr vert="horz" wrap="square" lIns="91440" tIns="45720" rIns="91440" bIns="45720" numCol="1" anchor="t" anchorCtr="0" compatLnSpc="1">
            <a:prstTxWarp prst="textNoShape">
              <a:avLst/>
            </a:prstTxWarp>
          </a:bodyPr>
          <a:lstStyle/>
          <a:p>
            <a:pPr>
              <a:buFontTx/>
              <a:buNone/>
            </a:pPr>
            <a:endParaRPr lang="en-US" dirty="0" smtClean="0"/>
          </a:p>
          <a:p>
            <a:pPr>
              <a:buFontTx/>
              <a:buNone/>
            </a:pPr>
            <a:r>
              <a:rPr lang="en-US" dirty="0" smtClean="0"/>
              <a:t>	Person 1							Person 2</a:t>
            </a:r>
          </a:p>
        </p:txBody>
      </p:sp>
      <p:sp>
        <p:nvSpPr>
          <p:cNvPr id="37892" name="TextBox 5"/>
          <p:cNvSpPr txBox="1">
            <a:spLocks noChangeArrowheads="1"/>
          </p:cNvSpPr>
          <p:nvPr/>
        </p:nvSpPr>
        <p:spPr bwMode="auto">
          <a:xfrm>
            <a:off x="3962400" y="2667000"/>
            <a:ext cx="1956241" cy="369332"/>
          </a:xfrm>
          <a:prstGeom prst="rect">
            <a:avLst/>
          </a:prstGeom>
          <a:noFill/>
          <a:ln w="9525">
            <a:noFill/>
            <a:miter lim="800000"/>
            <a:headEnd/>
            <a:tailEnd/>
          </a:ln>
        </p:spPr>
        <p:txBody>
          <a:bodyPr wrap="none">
            <a:spAutoFit/>
          </a:bodyPr>
          <a:lstStyle/>
          <a:p>
            <a:r>
              <a:rPr lang="en-US" b="1" dirty="0"/>
              <a:t>Actual Similarity</a:t>
            </a:r>
          </a:p>
        </p:txBody>
      </p:sp>
      <p:cxnSp>
        <p:nvCxnSpPr>
          <p:cNvPr id="37893" name="Straight Connector 7"/>
          <p:cNvCxnSpPr>
            <a:cxnSpLocks noChangeShapeType="1"/>
          </p:cNvCxnSpPr>
          <p:nvPr/>
        </p:nvCxnSpPr>
        <p:spPr bwMode="auto">
          <a:xfrm>
            <a:off x="2057400" y="3200400"/>
            <a:ext cx="5181600" cy="0"/>
          </a:xfrm>
          <a:prstGeom prst="line">
            <a:avLst/>
          </a:prstGeom>
          <a:noFill/>
          <a:ln w="12700" algn="ctr">
            <a:solidFill>
              <a:schemeClr val="tx1"/>
            </a:solidFill>
            <a:round/>
            <a:headEnd/>
            <a:tailEnd/>
          </a:ln>
        </p:spPr>
      </p:cxnSp>
      <p:cxnSp>
        <p:nvCxnSpPr>
          <p:cNvPr id="37894" name="Straight Connector 9"/>
          <p:cNvCxnSpPr>
            <a:cxnSpLocks noChangeShapeType="1"/>
          </p:cNvCxnSpPr>
          <p:nvPr/>
        </p:nvCxnSpPr>
        <p:spPr bwMode="auto">
          <a:xfrm rot="5400000">
            <a:off x="952500" y="4229100"/>
            <a:ext cx="2133600" cy="76200"/>
          </a:xfrm>
          <a:prstGeom prst="line">
            <a:avLst/>
          </a:prstGeom>
          <a:noFill/>
          <a:ln w="12700" algn="ctr">
            <a:solidFill>
              <a:schemeClr val="tx1"/>
            </a:solidFill>
            <a:round/>
            <a:headEnd/>
            <a:tailEnd/>
          </a:ln>
        </p:spPr>
      </p:cxnSp>
      <p:cxnSp>
        <p:nvCxnSpPr>
          <p:cNvPr id="37895" name="Straight Connector 12"/>
          <p:cNvCxnSpPr>
            <a:cxnSpLocks noChangeShapeType="1"/>
          </p:cNvCxnSpPr>
          <p:nvPr/>
        </p:nvCxnSpPr>
        <p:spPr bwMode="auto">
          <a:xfrm rot="16200000" flipH="1">
            <a:off x="6210300" y="4229100"/>
            <a:ext cx="2133600" cy="76200"/>
          </a:xfrm>
          <a:prstGeom prst="line">
            <a:avLst/>
          </a:prstGeom>
          <a:noFill/>
          <a:ln w="12700" algn="ctr">
            <a:solidFill>
              <a:schemeClr val="tx1"/>
            </a:solidFill>
            <a:round/>
            <a:headEnd/>
            <a:tailEnd/>
          </a:ln>
        </p:spPr>
      </p:cxnSp>
      <p:cxnSp>
        <p:nvCxnSpPr>
          <p:cNvPr id="37896" name="Straight Connector 14"/>
          <p:cNvCxnSpPr>
            <a:cxnSpLocks noChangeShapeType="1"/>
          </p:cNvCxnSpPr>
          <p:nvPr/>
        </p:nvCxnSpPr>
        <p:spPr bwMode="auto">
          <a:xfrm flipV="1">
            <a:off x="1981200" y="3200400"/>
            <a:ext cx="5257799" cy="2209800"/>
          </a:xfrm>
          <a:prstGeom prst="line">
            <a:avLst/>
          </a:prstGeom>
          <a:noFill/>
          <a:ln w="12700" algn="ctr">
            <a:solidFill>
              <a:schemeClr val="tx1"/>
            </a:solidFill>
            <a:round/>
            <a:headEnd/>
            <a:tailEnd/>
          </a:ln>
        </p:spPr>
      </p:cxnSp>
      <p:cxnSp>
        <p:nvCxnSpPr>
          <p:cNvPr id="37897" name="Straight Connector 16"/>
          <p:cNvCxnSpPr>
            <a:cxnSpLocks noChangeShapeType="1"/>
          </p:cNvCxnSpPr>
          <p:nvPr/>
        </p:nvCxnSpPr>
        <p:spPr bwMode="auto">
          <a:xfrm>
            <a:off x="2057400" y="3200400"/>
            <a:ext cx="5257800" cy="2209800"/>
          </a:xfrm>
          <a:prstGeom prst="line">
            <a:avLst/>
          </a:prstGeom>
          <a:noFill/>
          <a:ln w="12700" algn="ctr">
            <a:solidFill>
              <a:schemeClr val="tx1"/>
            </a:solidFill>
            <a:round/>
            <a:headEnd/>
            <a:tailEnd/>
          </a:ln>
        </p:spPr>
      </p:cxnSp>
      <p:sp>
        <p:nvSpPr>
          <p:cNvPr id="37898" name="TextBox 18"/>
          <p:cNvSpPr txBox="1">
            <a:spLocks noChangeArrowheads="1"/>
          </p:cNvSpPr>
          <p:nvPr/>
        </p:nvSpPr>
        <p:spPr bwMode="auto">
          <a:xfrm>
            <a:off x="1143000" y="5562600"/>
            <a:ext cx="2257285" cy="369332"/>
          </a:xfrm>
          <a:prstGeom prst="rect">
            <a:avLst/>
          </a:prstGeom>
          <a:noFill/>
          <a:ln w="9525">
            <a:noFill/>
            <a:miter lim="800000"/>
            <a:headEnd/>
            <a:tailEnd/>
          </a:ln>
        </p:spPr>
        <p:txBody>
          <a:bodyPr wrap="none">
            <a:spAutoFit/>
          </a:bodyPr>
          <a:lstStyle/>
          <a:p>
            <a:r>
              <a:rPr lang="en-US" b="1" dirty="0"/>
              <a:t>P1 perception of P2</a:t>
            </a:r>
          </a:p>
        </p:txBody>
      </p:sp>
      <p:sp>
        <p:nvSpPr>
          <p:cNvPr id="37899" name="TextBox 19"/>
          <p:cNvSpPr txBox="1">
            <a:spLocks noChangeArrowheads="1"/>
          </p:cNvSpPr>
          <p:nvPr/>
        </p:nvSpPr>
        <p:spPr bwMode="auto">
          <a:xfrm>
            <a:off x="6180137" y="5638800"/>
            <a:ext cx="2270125" cy="369888"/>
          </a:xfrm>
          <a:prstGeom prst="rect">
            <a:avLst/>
          </a:prstGeom>
          <a:noFill/>
          <a:ln w="9525">
            <a:noFill/>
            <a:miter lim="800000"/>
            <a:headEnd/>
            <a:tailEnd/>
          </a:ln>
        </p:spPr>
        <p:txBody>
          <a:bodyPr wrap="none">
            <a:spAutoFit/>
          </a:bodyPr>
          <a:lstStyle/>
          <a:p>
            <a:r>
              <a:rPr lang="en-US" b="1" dirty="0"/>
              <a:t>P2 perception of P1</a:t>
            </a:r>
          </a:p>
        </p:txBody>
      </p:sp>
      <p:sp>
        <p:nvSpPr>
          <p:cNvPr id="37900" name="TextBox 20"/>
          <p:cNvSpPr txBox="1">
            <a:spLocks noChangeArrowheads="1"/>
          </p:cNvSpPr>
          <p:nvPr/>
        </p:nvSpPr>
        <p:spPr bwMode="auto">
          <a:xfrm>
            <a:off x="1295400" y="4267200"/>
            <a:ext cx="1752600" cy="646113"/>
          </a:xfrm>
          <a:prstGeom prst="rect">
            <a:avLst/>
          </a:prstGeom>
          <a:noFill/>
          <a:ln w="9525">
            <a:noFill/>
            <a:miter lim="800000"/>
            <a:headEnd/>
            <a:tailEnd/>
          </a:ln>
        </p:spPr>
        <p:txBody>
          <a:bodyPr>
            <a:spAutoFit/>
          </a:bodyPr>
          <a:lstStyle/>
          <a:p>
            <a:r>
              <a:rPr lang="en-US" b="1" dirty="0"/>
              <a:t>Perceived Similarity</a:t>
            </a:r>
          </a:p>
        </p:txBody>
      </p:sp>
      <p:sp>
        <p:nvSpPr>
          <p:cNvPr id="37901" name="TextBox 22"/>
          <p:cNvSpPr txBox="1">
            <a:spLocks noChangeArrowheads="1"/>
          </p:cNvSpPr>
          <p:nvPr/>
        </p:nvSpPr>
        <p:spPr bwMode="auto">
          <a:xfrm>
            <a:off x="6705600" y="4267200"/>
            <a:ext cx="1295400" cy="646113"/>
          </a:xfrm>
          <a:prstGeom prst="rect">
            <a:avLst/>
          </a:prstGeom>
          <a:noFill/>
          <a:ln w="9525">
            <a:noFill/>
            <a:miter lim="800000"/>
            <a:headEnd/>
            <a:tailEnd/>
          </a:ln>
        </p:spPr>
        <p:txBody>
          <a:bodyPr>
            <a:spAutoFit/>
          </a:bodyPr>
          <a:lstStyle/>
          <a:p>
            <a:r>
              <a:rPr lang="en-US" b="1" dirty="0"/>
              <a:t>Perceived Similarity</a:t>
            </a:r>
          </a:p>
        </p:txBody>
      </p:sp>
      <p:sp>
        <p:nvSpPr>
          <p:cNvPr id="37902" name="TextBox 24"/>
          <p:cNvSpPr txBox="1">
            <a:spLocks noChangeArrowheads="1"/>
          </p:cNvSpPr>
          <p:nvPr/>
        </p:nvSpPr>
        <p:spPr bwMode="auto">
          <a:xfrm>
            <a:off x="3810000" y="4267200"/>
            <a:ext cx="1828800" cy="369888"/>
          </a:xfrm>
          <a:prstGeom prst="rect">
            <a:avLst/>
          </a:prstGeom>
          <a:noFill/>
          <a:ln w="9525">
            <a:noFill/>
            <a:miter lim="800000"/>
            <a:headEnd/>
            <a:tailEnd/>
          </a:ln>
        </p:spPr>
        <p:txBody>
          <a:bodyPr>
            <a:spAutoFit/>
          </a:bodyPr>
          <a:lstStyle/>
          <a:p>
            <a:r>
              <a:rPr lang="en-US" b="1" dirty="0"/>
              <a:t>Understanding</a:t>
            </a: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smtClean="0"/>
              <a:t>Research: Additional Directions</a:t>
            </a:r>
            <a:endParaRPr lang="en-US" b="1" dirty="0"/>
          </a:p>
        </p:txBody>
      </p:sp>
      <p:sp>
        <p:nvSpPr>
          <p:cNvPr id="3" name="Content Placeholder 2"/>
          <p:cNvSpPr>
            <a:spLocks noGrp="1"/>
          </p:cNvSpPr>
          <p:nvPr>
            <p:ph idx="1"/>
          </p:nvPr>
        </p:nvSpPr>
        <p:spPr>
          <a:xfrm>
            <a:off x="1181818" y="1600200"/>
            <a:ext cx="7504981" cy="3506637"/>
          </a:xfrm>
        </p:spPr>
        <p:txBody>
          <a:bodyPr>
            <a:normAutofit fontScale="25000" lnSpcReduction="20000"/>
          </a:bodyPr>
          <a:lstStyle/>
          <a:p>
            <a:pPr>
              <a:defRPr/>
            </a:pPr>
            <a:r>
              <a:rPr lang="en-US" sz="7400" b="1" dirty="0" smtClean="0"/>
              <a:t>Can use SOFAR to analyze partnership qualities and deliberative dialog about improvement, if appropriate</a:t>
            </a:r>
          </a:p>
          <a:p>
            <a:pPr lvl="1">
              <a:defRPr/>
            </a:pPr>
            <a:r>
              <a:rPr lang="en-US" sz="7400" b="1" dirty="0" smtClean="0"/>
              <a:t>Dewey emphasizes the importance of face-to-face interactions in building relationships and a sense of community, but how critical are they in a world of increasing technology-assisted communication? </a:t>
            </a:r>
          </a:p>
          <a:p>
            <a:pPr>
              <a:buNone/>
              <a:defRPr/>
            </a:pPr>
            <a:endParaRPr lang="en-US" sz="7400" b="1" dirty="0" smtClean="0"/>
          </a:p>
          <a:p>
            <a:pPr>
              <a:defRPr/>
            </a:pPr>
            <a:r>
              <a:rPr lang="en-US" sz="7400" b="1" dirty="0" smtClean="0"/>
              <a:t>Can compare quality of relationship(s) to other data sources</a:t>
            </a:r>
          </a:p>
          <a:p>
            <a:pPr lvl="1">
              <a:defRPr/>
            </a:pPr>
            <a:r>
              <a:rPr lang="en-US" sz="7400" b="1" dirty="0" smtClean="0"/>
              <a:t>archival</a:t>
            </a:r>
          </a:p>
          <a:p>
            <a:pPr lvl="1">
              <a:defRPr/>
            </a:pPr>
            <a:r>
              <a:rPr lang="en-US" sz="7400" b="1" dirty="0" smtClean="0"/>
              <a:t>records of communications</a:t>
            </a:r>
          </a:p>
          <a:p>
            <a:pPr lvl="1">
              <a:defRPr/>
            </a:pPr>
            <a:r>
              <a:rPr lang="en-US" sz="7400" b="1" dirty="0" smtClean="0"/>
              <a:t>decisions about the distribution</a:t>
            </a:r>
          </a:p>
          <a:p>
            <a:pPr lvl="1">
              <a:buFontTx/>
              <a:buNone/>
              <a:defRPr/>
            </a:pPr>
            <a:r>
              <a:rPr lang="en-US" sz="7400" b="1" dirty="0" smtClean="0"/>
              <a:t>	of resources</a:t>
            </a:r>
          </a:p>
          <a:p>
            <a:endParaRPr lang="en-US" dirty="0"/>
          </a:p>
        </p:txBody>
      </p:sp>
    </p:spTree>
    <p:extLst>
      <p:ext uri="{BB962C8B-B14F-4D97-AF65-F5344CB8AC3E}">
        <p14:creationId xmlns:p14="http://schemas.microsoft.com/office/powerpoint/2010/main" val="403002985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Research: Additional Directions</a:t>
            </a:r>
            <a:endParaRPr lang="en-US" b="1" dirty="0"/>
          </a:p>
        </p:txBody>
      </p:sp>
      <p:sp>
        <p:nvSpPr>
          <p:cNvPr id="4" name="Content Placeholder 3"/>
          <p:cNvSpPr>
            <a:spLocks noGrp="1"/>
          </p:cNvSpPr>
          <p:nvPr>
            <p:ph idx="1"/>
          </p:nvPr>
        </p:nvSpPr>
        <p:spPr>
          <a:xfrm>
            <a:off x="1811547" y="1259457"/>
            <a:ext cx="7151298" cy="5004447"/>
          </a:xfrm>
          <a:prstGeom prst="rect">
            <a:avLst/>
          </a:prstGeom>
        </p:spPr>
        <p:txBody>
          <a:bodyPr wrap="square">
            <a:spAutoFit/>
          </a:bodyPr>
          <a:lstStyle/>
          <a:p>
            <a:pPr>
              <a:defRPr/>
            </a:pPr>
            <a:r>
              <a:rPr lang="en-US" sz="2800" b="1" dirty="0" smtClean="0"/>
              <a:t>Compare networks (more extensive vs. less extensive)</a:t>
            </a:r>
          </a:p>
          <a:p>
            <a:pPr>
              <a:defRPr/>
            </a:pPr>
            <a:r>
              <a:rPr lang="en-US" sz="2800" b="1" dirty="0" smtClean="0"/>
              <a:t>Study relationships over time</a:t>
            </a:r>
          </a:p>
          <a:p>
            <a:pPr>
              <a:defRPr/>
            </a:pPr>
            <a:r>
              <a:rPr lang="en-US" sz="2800" b="1" dirty="0" smtClean="0"/>
              <a:t>Compare to evidence of success and regression</a:t>
            </a:r>
          </a:p>
          <a:p>
            <a:pPr lvl="1">
              <a:defRPr/>
            </a:pPr>
            <a:r>
              <a:rPr lang="en-US" b="1" dirty="0" smtClean="0"/>
              <a:t> performance indicators</a:t>
            </a:r>
          </a:p>
          <a:p>
            <a:pPr lvl="1">
              <a:defRPr/>
            </a:pPr>
            <a:r>
              <a:rPr lang="en-US" b="1" dirty="0" smtClean="0"/>
              <a:t> program outcomes</a:t>
            </a:r>
          </a:p>
          <a:p>
            <a:pPr lvl="1">
              <a:defRPr/>
            </a:pPr>
            <a:r>
              <a:rPr lang="en-US" b="1" dirty="0" smtClean="0"/>
              <a:t>student learning</a:t>
            </a:r>
          </a:p>
          <a:p>
            <a:pPr lvl="1">
              <a:defRPr/>
            </a:pPr>
            <a:r>
              <a:rPr lang="en-US" b="1" dirty="0" smtClean="0"/>
              <a:t> constituency satisfaction</a:t>
            </a:r>
          </a:p>
          <a:p>
            <a:pPr lvl="1">
              <a:defRPr/>
            </a:pPr>
            <a:r>
              <a:rPr lang="en-US" b="1" dirty="0" smtClean="0"/>
              <a:t> quality of life indicators</a:t>
            </a: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Research: Additional Directions</a:t>
            </a:r>
            <a:endParaRPr lang="en-US" b="1" dirty="0"/>
          </a:p>
        </p:txBody>
      </p:sp>
      <p:sp>
        <p:nvSpPr>
          <p:cNvPr id="4" name="Content Placeholder 3"/>
          <p:cNvSpPr>
            <a:spLocks noGrp="1"/>
          </p:cNvSpPr>
          <p:nvPr>
            <p:ph idx="1"/>
          </p:nvPr>
        </p:nvSpPr>
        <p:spPr>
          <a:xfrm>
            <a:off x="1897810" y="1600201"/>
            <a:ext cx="6788989" cy="3625608"/>
          </a:xfrm>
          <a:prstGeom prst="rect">
            <a:avLst/>
          </a:prstGeom>
        </p:spPr>
        <p:txBody>
          <a:bodyPr wrap="square">
            <a:spAutoFit/>
          </a:bodyPr>
          <a:lstStyle/>
          <a:p>
            <a:pPr>
              <a:defRPr/>
            </a:pPr>
            <a:r>
              <a:rPr lang="en-US" sz="2800" b="1" dirty="0" smtClean="0"/>
              <a:t>Waller’s Principle of Least Interest</a:t>
            </a:r>
          </a:p>
          <a:p>
            <a:pPr>
              <a:defRPr/>
            </a:pPr>
            <a:r>
              <a:rPr lang="en-US" sz="2800" b="1" dirty="0" smtClean="0"/>
              <a:t>Focus on “casualties”</a:t>
            </a:r>
          </a:p>
          <a:p>
            <a:pPr>
              <a:defRPr/>
            </a:pPr>
            <a:r>
              <a:rPr lang="en-US" sz="2800" b="1" dirty="0" smtClean="0"/>
              <a:t>Regression and growth</a:t>
            </a:r>
          </a:p>
          <a:p>
            <a:pPr>
              <a:defRPr/>
            </a:pPr>
            <a:r>
              <a:rPr lang="en-US" sz="2800" b="1" dirty="0" smtClean="0"/>
              <a:t>Transaction</a:t>
            </a:r>
            <a:r>
              <a:rPr lang="en-US" sz="2800" b="1" dirty="0" smtClean="0">
                <a:sym typeface="Wingdings" pitchFamily="2" charset="2"/>
              </a:rPr>
              <a:t>Transformation</a:t>
            </a:r>
          </a:p>
          <a:p>
            <a:pPr>
              <a:defRPr/>
            </a:pPr>
            <a:r>
              <a:rPr lang="en-US" sz="2800" b="1" dirty="0" smtClean="0">
                <a:sym typeface="Wingdings" pitchFamily="2" charset="2"/>
              </a:rPr>
              <a:t>Differences in expectations</a:t>
            </a:r>
          </a:p>
          <a:p>
            <a:pPr>
              <a:defRPr/>
            </a:pPr>
            <a:r>
              <a:rPr lang="en-US" sz="2800" b="1" dirty="0" smtClean="0">
                <a:sym typeface="Wingdings" pitchFamily="2" charset="2"/>
              </a:rPr>
              <a:t>Measurement as an intervention</a:t>
            </a:r>
          </a:p>
          <a:p>
            <a:pPr lvl="1">
              <a:defRPr/>
            </a:pPr>
            <a:r>
              <a:rPr lang="en-US" sz="2400" b="1" dirty="0" smtClean="0">
                <a:sym typeface="Wingdings" pitchFamily="2" charset="2"/>
              </a:rPr>
              <a:t>Network mapping by constituencies</a:t>
            </a:r>
            <a:endParaRPr lang="en-US" sz="2400" b="1" dirty="0" smtClean="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524000"/>
            <a:ext cx="7772400" cy="1470025"/>
          </a:xfrm>
        </p:spPr>
        <p:txBody>
          <a:bodyPr>
            <a:normAutofit fontScale="90000"/>
          </a:bodyPr>
          <a:lstStyle/>
          <a:p>
            <a:r>
              <a:rPr lang="en-US" b="1" dirty="0" smtClean="0"/>
              <a:t>Student Partnerships in Service Learning:  More Questions than Answers</a:t>
            </a:r>
            <a:endParaRPr lang="en-US" b="1" dirty="0"/>
          </a:p>
        </p:txBody>
      </p:sp>
      <p:sp>
        <p:nvSpPr>
          <p:cNvPr id="3" name="Subtitle 2"/>
          <p:cNvSpPr>
            <a:spLocks noGrp="1"/>
          </p:cNvSpPr>
          <p:nvPr>
            <p:ph type="subTitle" idx="1"/>
          </p:nvPr>
        </p:nvSpPr>
        <p:spPr/>
        <p:txBody>
          <a:bodyPr/>
          <a:lstStyle/>
          <a:p>
            <a:r>
              <a:rPr lang="en-US" b="1" dirty="0" smtClean="0"/>
              <a:t>Barbara Jacoby, Ph.D.</a:t>
            </a:r>
          </a:p>
          <a:p>
            <a:r>
              <a:rPr lang="en-US" b="1" dirty="0" smtClean="0">
                <a:hlinkClick r:id="rId2"/>
              </a:rPr>
              <a:t>bjacoby@umd.edu</a:t>
            </a:r>
            <a:endParaRPr lang="en-US" b="1" dirty="0" smtClean="0"/>
          </a:p>
          <a:p>
            <a:endParaRPr lang="en-US" dirty="0"/>
          </a:p>
        </p:txBody>
      </p:sp>
    </p:spTree>
    <p:extLst>
      <p:ext uri="{BB962C8B-B14F-4D97-AF65-F5344CB8AC3E}">
        <p14:creationId xmlns:p14="http://schemas.microsoft.com/office/powerpoint/2010/main" val="4282263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rmAutofit fontScale="90000"/>
          </a:bodyPr>
          <a:lstStyle/>
          <a:p>
            <a:r>
              <a:rPr lang="en-US" b="1" dirty="0" smtClean="0"/>
              <a:t>Theoretical and Conceptual Frameworks</a:t>
            </a:r>
            <a:endParaRPr lang="en-US" b="1" dirty="0"/>
          </a:p>
        </p:txBody>
      </p:sp>
      <p:sp>
        <p:nvSpPr>
          <p:cNvPr id="3" name="Content Placeholder 2"/>
          <p:cNvSpPr>
            <a:spLocks noGrp="1"/>
          </p:cNvSpPr>
          <p:nvPr>
            <p:ph idx="1"/>
          </p:nvPr>
        </p:nvSpPr>
        <p:spPr/>
        <p:txBody>
          <a:bodyPr>
            <a:normAutofit fontScale="85000" lnSpcReduction="20000"/>
          </a:bodyPr>
          <a:lstStyle/>
          <a:p>
            <a:pPr lvl="0"/>
            <a:r>
              <a:rPr lang="en-US" b="1" dirty="0"/>
              <a:t>The Foundational Work of Dewey and </a:t>
            </a:r>
            <a:r>
              <a:rPr lang="en-US" b="1" dirty="0" err="1"/>
              <a:t>Freire</a:t>
            </a:r>
            <a:endParaRPr lang="en-US" dirty="0"/>
          </a:p>
          <a:p>
            <a:pPr lvl="0"/>
            <a:r>
              <a:rPr lang="en-US" b="1" dirty="0"/>
              <a:t>Student Development Theories and Frameworks</a:t>
            </a:r>
            <a:endParaRPr lang="en-US" dirty="0"/>
          </a:p>
          <a:p>
            <a:pPr marL="0" indent="0">
              <a:buNone/>
            </a:pPr>
            <a:r>
              <a:rPr lang="en-US" b="1" dirty="0" smtClean="0"/>
              <a:t>	*</a:t>
            </a:r>
            <a:r>
              <a:rPr lang="en-US" b="1" dirty="0" err="1"/>
              <a:t>Musil’s</a:t>
            </a:r>
            <a:r>
              <a:rPr lang="en-US" b="1" dirty="0"/>
              <a:t> 6 Phases of Citizenship</a:t>
            </a:r>
            <a:endParaRPr lang="en-US" dirty="0"/>
          </a:p>
          <a:p>
            <a:pPr marL="0" indent="0">
              <a:buNone/>
            </a:pPr>
            <a:r>
              <a:rPr lang="en-US" b="1" dirty="0" smtClean="0"/>
              <a:t>	*</a:t>
            </a:r>
            <a:r>
              <a:rPr lang="en-US" b="1" dirty="0"/>
              <a:t>Social Change Model of Leadership </a:t>
            </a:r>
            <a:r>
              <a:rPr lang="en-US" b="1" dirty="0" smtClean="0"/>
              <a:t>			Development</a:t>
            </a:r>
            <a:endParaRPr lang="en-US" dirty="0" smtClean="0"/>
          </a:p>
          <a:p>
            <a:pPr marL="0" indent="0">
              <a:buNone/>
            </a:pPr>
            <a:r>
              <a:rPr lang="en-US" b="1" dirty="0" smtClean="0"/>
              <a:t>	*Peer </a:t>
            </a:r>
            <a:r>
              <a:rPr lang="en-US" b="1" dirty="0"/>
              <a:t>Education/Leadership</a:t>
            </a:r>
            <a:endParaRPr lang="en-US" dirty="0"/>
          </a:p>
          <a:p>
            <a:pPr marL="0" indent="0">
              <a:buNone/>
            </a:pPr>
            <a:r>
              <a:rPr lang="en-US" b="1" dirty="0" smtClean="0"/>
              <a:t>	*</a:t>
            </a:r>
            <a:r>
              <a:rPr lang="en-US" b="1" dirty="0"/>
              <a:t>Youth Empowerment </a:t>
            </a:r>
            <a:endParaRPr lang="en-US" dirty="0"/>
          </a:p>
          <a:p>
            <a:endParaRPr lang="en-US" dirty="0"/>
          </a:p>
        </p:txBody>
      </p:sp>
    </p:spTree>
    <p:extLst>
      <p:ext uri="{BB962C8B-B14F-4D97-AF65-F5344CB8AC3E}">
        <p14:creationId xmlns:p14="http://schemas.microsoft.com/office/powerpoint/2010/main" val="31538973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Theoretical and Conceptual Frameworks</a:t>
            </a:r>
            <a:endParaRPr lang="en-US" b="1" dirty="0"/>
          </a:p>
        </p:txBody>
      </p:sp>
      <p:sp>
        <p:nvSpPr>
          <p:cNvPr id="3" name="Content Placeholder 2"/>
          <p:cNvSpPr>
            <a:spLocks noGrp="1"/>
          </p:cNvSpPr>
          <p:nvPr>
            <p:ph idx="1"/>
          </p:nvPr>
        </p:nvSpPr>
        <p:spPr/>
        <p:txBody>
          <a:bodyPr>
            <a:normAutofit fontScale="92500" lnSpcReduction="20000"/>
          </a:bodyPr>
          <a:lstStyle/>
          <a:p>
            <a:pPr lvl="0"/>
            <a:r>
              <a:rPr lang="en-US" b="1" dirty="0" smtClean="0"/>
              <a:t>Community-Campus Partnerships as Models for Student Partnerships</a:t>
            </a:r>
            <a:endParaRPr lang="en-US" dirty="0" smtClean="0"/>
          </a:p>
          <a:p>
            <a:pPr marL="0" indent="0">
              <a:buNone/>
            </a:pPr>
            <a:r>
              <a:rPr lang="en-US" b="1" dirty="0"/>
              <a:t>	</a:t>
            </a:r>
            <a:r>
              <a:rPr lang="en-US" b="1" dirty="0" smtClean="0"/>
              <a:t>*SOFAR, TRES</a:t>
            </a:r>
            <a:endParaRPr lang="en-US" dirty="0" smtClean="0"/>
          </a:p>
          <a:p>
            <a:pPr marL="0" indent="0">
              <a:buNone/>
            </a:pPr>
            <a:r>
              <a:rPr lang="en-US" b="1" dirty="0" smtClean="0"/>
              <a:t>	*Campus Compact’s </a:t>
            </a:r>
            <a:r>
              <a:rPr lang="en-US" b="1" i="1" dirty="0" smtClean="0"/>
              <a:t>Benchmarks for 			Campus/Community Partnerships</a:t>
            </a:r>
            <a:endParaRPr lang="en-US" dirty="0" smtClean="0"/>
          </a:p>
          <a:p>
            <a:pPr marL="0" indent="0">
              <a:buNone/>
            </a:pPr>
            <a:r>
              <a:rPr lang="en-US" b="1" dirty="0" smtClean="0"/>
              <a:t>	*CCPH’s </a:t>
            </a:r>
            <a:r>
              <a:rPr lang="en-US" b="1" i="1" dirty="0" smtClean="0"/>
              <a:t>Principles of Good Community-		Campus Partnerships.</a:t>
            </a:r>
            <a:endParaRPr lang="en-US" dirty="0" smtClean="0"/>
          </a:p>
          <a:p>
            <a:endParaRPr lang="en-US" dirty="0"/>
          </a:p>
        </p:txBody>
      </p:sp>
    </p:spTree>
    <p:extLst>
      <p:ext uri="{BB962C8B-B14F-4D97-AF65-F5344CB8AC3E}">
        <p14:creationId xmlns:p14="http://schemas.microsoft.com/office/powerpoint/2010/main" val="29609801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Social Change Model </a:t>
            </a:r>
            <a:br>
              <a:rPr lang="en-US" b="1" dirty="0" smtClean="0"/>
            </a:br>
            <a:r>
              <a:rPr lang="en-US" b="1" dirty="0" smtClean="0"/>
              <a:t>of Leadership Development</a:t>
            </a:r>
            <a:endParaRPr lang="en-US" dirty="0"/>
          </a:p>
        </p:txBody>
      </p:sp>
      <p:sp>
        <p:nvSpPr>
          <p:cNvPr id="3" name="Content Placeholder 2"/>
          <p:cNvSpPr>
            <a:spLocks noGrp="1"/>
          </p:cNvSpPr>
          <p:nvPr>
            <p:ph idx="1"/>
          </p:nvPr>
        </p:nvSpPr>
        <p:spPr/>
        <p:txBody>
          <a:bodyPr>
            <a:normAutofit fontScale="92500" lnSpcReduction="20000"/>
          </a:bodyPr>
          <a:lstStyle/>
          <a:p>
            <a:pPr algn="ctr">
              <a:buNone/>
            </a:pPr>
            <a:endParaRPr lang="en-US" b="1" i="1" dirty="0" smtClean="0"/>
          </a:p>
          <a:p>
            <a:pPr algn="ctr">
              <a:buNone/>
            </a:pPr>
            <a:r>
              <a:rPr lang="en-US" b="1" i="1" dirty="0" smtClean="0"/>
              <a:t>Individual</a:t>
            </a:r>
          </a:p>
          <a:p>
            <a:endParaRPr lang="en-US" b="1" dirty="0" smtClean="0"/>
          </a:p>
          <a:p>
            <a:r>
              <a:rPr lang="en-US" b="1" dirty="0" smtClean="0"/>
              <a:t>Consciousness of self </a:t>
            </a:r>
          </a:p>
          <a:p>
            <a:r>
              <a:rPr lang="en-US" b="1" dirty="0" smtClean="0"/>
              <a:t>Congruence</a:t>
            </a:r>
          </a:p>
          <a:p>
            <a:r>
              <a:rPr lang="en-US" b="1" dirty="0" smtClean="0"/>
              <a:t>Commitment</a:t>
            </a:r>
          </a:p>
          <a:p>
            <a:pPr marL="0" indent="0">
              <a:buNone/>
            </a:pPr>
            <a:endParaRPr lang="en-US" dirty="0"/>
          </a:p>
        </p:txBody>
      </p:sp>
    </p:spTree>
    <p:extLst>
      <p:ext uri="{BB962C8B-B14F-4D97-AF65-F5344CB8AC3E}">
        <p14:creationId xmlns:p14="http://schemas.microsoft.com/office/powerpoint/2010/main" val="27310995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Social Change Model </a:t>
            </a:r>
            <a:br>
              <a:rPr lang="en-US" b="1" dirty="0" smtClean="0"/>
            </a:br>
            <a:r>
              <a:rPr lang="en-US" b="1" dirty="0" smtClean="0"/>
              <a:t>of Leadership Development</a:t>
            </a:r>
            <a:endParaRPr lang="en-US" dirty="0"/>
          </a:p>
        </p:txBody>
      </p:sp>
      <p:sp>
        <p:nvSpPr>
          <p:cNvPr id="3" name="Content Placeholder 2"/>
          <p:cNvSpPr>
            <a:spLocks noGrp="1"/>
          </p:cNvSpPr>
          <p:nvPr>
            <p:ph idx="1"/>
          </p:nvPr>
        </p:nvSpPr>
        <p:spPr/>
        <p:txBody>
          <a:bodyPr>
            <a:normAutofit fontScale="85000" lnSpcReduction="20000"/>
          </a:bodyPr>
          <a:lstStyle/>
          <a:p>
            <a:pPr algn="ctr">
              <a:buNone/>
            </a:pPr>
            <a:r>
              <a:rPr lang="en-US" b="1" i="1" dirty="0" smtClean="0"/>
              <a:t>Group</a:t>
            </a:r>
          </a:p>
          <a:p>
            <a:r>
              <a:rPr lang="en-US" b="1" dirty="0" smtClean="0"/>
              <a:t>Collaboration</a:t>
            </a:r>
          </a:p>
          <a:p>
            <a:r>
              <a:rPr lang="en-US" b="1" dirty="0" smtClean="0"/>
              <a:t>Common purpose</a:t>
            </a:r>
          </a:p>
          <a:p>
            <a:r>
              <a:rPr lang="en-US" b="1" dirty="0" smtClean="0"/>
              <a:t>Controversy with civility</a:t>
            </a:r>
          </a:p>
          <a:p>
            <a:pPr>
              <a:buNone/>
            </a:pPr>
            <a:endParaRPr lang="en-US" b="1" dirty="0" smtClean="0"/>
          </a:p>
          <a:p>
            <a:pPr algn="ctr">
              <a:buNone/>
            </a:pPr>
            <a:r>
              <a:rPr lang="en-US" b="1" i="1" dirty="0" smtClean="0"/>
              <a:t>Community</a:t>
            </a:r>
          </a:p>
          <a:p>
            <a:r>
              <a:rPr lang="en-US" b="1" dirty="0" smtClean="0"/>
              <a:t>Citizenship</a:t>
            </a:r>
          </a:p>
          <a:p>
            <a:pPr marL="0" indent="0">
              <a:buNone/>
            </a:pPr>
            <a:endParaRPr lang="en-US" dirty="0"/>
          </a:p>
        </p:txBody>
      </p:sp>
    </p:spTree>
    <p:extLst>
      <p:ext uri="{BB962C8B-B14F-4D97-AF65-F5344CB8AC3E}">
        <p14:creationId xmlns:p14="http://schemas.microsoft.com/office/powerpoint/2010/main" val="40562194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634836"/>
            <a:ext cx="8229600" cy="2948280"/>
          </a:xfrm>
        </p:spPr>
        <p:txBody>
          <a:bodyPr/>
          <a:lstStyle/>
          <a:p>
            <a:pPr marL="0" lvl="0" indent="0">
              <a:buNone/>
            </a:pPr>
            <a:endParaRPr lang="en-US" dirty="0"/>
          </a:p>
          <a:p>
            <a:endParaRPr lang="en-US" dirty="0"/>
          </a:p>
        </p:txBody>
      </p:sp>
      <p:graphicFrame>
        <p:nvGraphicFramePr>
          <p:cNvPr id="4" name="Diagram 3"/>
          <p:cNvGraphicFramePr/>
          <p:nvPr>
            <p:extLst>
              <p:ext uri="{D42A27DB-BD31-4B8C-83A1-F6EECF244321}">
                <p14:modId xmlns:p14="http://schemas.microsoft.com/office/powerpoint/2010/main" val="2329381631"/>
              </p:ext>
            </p:extLst>
          </p:nvPr>
        </p:nvGraphicFramePr>
        <p:xfrm>
          <a:off x="1316182" y="311719"/>
          <a:ext cx="7619999" cy="53801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524908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Social Change Model </a:t>
            </a:r>
            <a:br>
              <a:rPr lang="en-US" b="1" dirty="0" smtClean="0"/>
            </a:br>
            <a:r>
              <a:rPr lang="en-US" b="1" dirty="0" smtClean="0"/>
              <a:t>of Leadership Development</a:t>
            </a:r>
            <a:endParaRPr lang="en-US" dirty="0"/>
          </a:p>
        </p:txBody>
      </p:sp>
      <p:sp>
        <p:nvSpPr>
          <p:cNvPr id="3" name="Content Placeholder 2"/>
          <p:cNvSpPr>
            <a:spLocks noGrp="1"/>
          </p:cNvSpPr>
          <p:nvPr>
            <p:ph idx="1"/>
          </p:nvPr>
        </p:nvSpPr>
        <p:spPr/>
        <p:txBody>
          <a:bodyPr>
            <a:normAutofit lnSpcReduction="10000"/>
          </a:bodyPr>
          <a:lstStyle/>
          <a:p>
            <a:pPr algn="ctr">
              <a:buNone/>
            </a:pPr>
            <a:endParaRPr lang="en-US" b="1" i="1" dirty="0" smtClean="0"/>
          </a:p>
          <a:p>
            <a:pPr>
              <a:buNone/>
            </a:pPr>
            <a:endParaRPr lang="en-US" b="1" dirty="0" smtClean="0"/>
          </a:p>
          <a:p>
            <a:pPr>
              <a:buNone/>
            </a:pPr>
            <a:endParaRPr lang="en-US" b="1" dirty="0" smtClean="0"/>
          </a:p>
          <a:p>
            <a:pPr marL="0" indent="0" algn="ctr">
              <a:buNone/>
            </a:pPr>
            <a:r>
              <a:rPr lang="en-US" sz="4400" b="1" i="1" dirty="0" smtClean="0"/>
              <a:t>Ultimate goal:  CHANGE</a:t>
            </a:r>
            <a:br>
              <a:rPr lang="en-US" sz="4400" b="1" i="1" dirty="0" smtClean="0"/>
            </a:br>
            <a:endParaRPr lang="en-US" sz="4400" dirty="0" smtClean="0"/>
          </a:p>
          <a:p>
            <a:endParaRPr lang="en-US" dirty="0"/>
          </a:p>
        </p:txBody>
      </p:sp>
    </p:spTree>
    <p:extLst>
      <p:ext uri="{BB962C8B-B14F-4D97-AF65-F5344CB8AC3E}">
        <p14:creationId xmlns:p14="http://schemas.microsoft.com/office/powerpoint/2010/main" val="23791066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SCM Potential Research Questions</a:t>
            </a:r>
            <a:endParaRPr lang="en-US" b="1" dirty="0"/>
          </a:p>
        </p:txBody>
      </p:sp>
      <p:sp>
        <p:nvSpPr>
          <p:cNvPr id="3" name="Content Placeholder 2"/>
          <p:cNvSpPr>
            <a:spLocks noGrp="1"/>
          </p:cNvSpPr>
          <p:nvPr>
            <p:ph idx="1"/>
          </p:nvPr>
        </p:nvSpPr>
        <p:spPr/>
        <p:txBody>
          <a:bodyPr>
            <a:normAutofit fontScale="70000" lnSpcReduction="20000"/>
          </a:bodyPr>
          <a:lstStyle/>
          <a:p>
            <a:pPr lvl="0"/>
            <a:r>
              <a:rPr lang="en-US" b="1" dirty="0"/>
              <a:t>What is it </a:t>
            </a:r>
            <a:r>
              <a:rPr lang="en-US" b="1" i="1" dirty="0" smtClean="0"/>
              <a:t>about</a:t>
            </a:r>
            <a:r>
              <a:rPr lang="en-US" b="1" dirty="0" smtClean="0"/>
              <a:t> </a:t>
            </a:r>
            <a:r>
              <a:rPr lang="en-US" b="1" dirty="0"/>
              <a:t>student partnerships in SL that leads to these desired outcomes?  Is it the type of activity, the duration, the intensity, the reflection?</a:t>
            </a:r>
            <a:endParaRPr lang="en-US" dirty="0"/>
          </a:p>
          <a:p>
            <a:pPr lvl="0"/>
            <a:r>
              <a:rPr lang="en-US" b="1" dirty="0"/>
              <a:t>Do students who serve as partners in SL achieve any of these outcomes to a greater extent than students who are only participants?</a:t>
            </a:r>
            <a:endParaRPr lang="en-US" dirty="0"/>
          </a:p>
          <a:p>
            <a:pPr lvl="0"/>
            <a:r>
              <a:rPr lang="en-US" b="1" dirty="0"/>
              <a:t>Do student participants advance in the 7 Cs to a greater extent if student partners serve as peer leaders? </a:t>
            </a:r>
            <a:endParaRPr lang="en-US" dirty="0"/>
          </a:p>
          <a:p>
            <a:pPr marL="0" indent="0">
              <a:buNone/>
            </a:pPr>
            <a:endParaRPr lang="en-US" dirty="0"/>
          </a:p>
        </p:txBody>
      </p:sp>
    </p:spTree>
    <p:extLst>
      <p:ext uri="{BB962C8B-B14F-4D97-AF65-F5344CB8AC3E}">
        <p14:creationId xmlns:p14="http://schemas.microsoft.com/office/powerpoint/2010/main" val="18802953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sz="4000" b="1" dirty="0" smtClean="0"/>
              <a:t>Questions?</a:t>
            </a:r>
          </a:p>
          <a:p>
            <a:r>
              <a:rPr lang="en-US" sz="4000" b="1" dirty="0" smtClean="0"/>
              <a:t>Ideas?</a:t>
            </a:r>
          </a:p>
          <a:p>
            <a:r>
              <a:rPr lang="en-US" sz="4000" b="1" dirty="0" smtClean="0"/>
              <a:t>Implications?</a:t>
            </a:r>
            <a:endParaRPr lang="en-US" sz="4000" b="1" dirty="0"/>
          </a:p>
        </p:txBody>
      </p:sp>
    </p:spTree>
    <p:extLst>
      <p:ext uri="{BB962C8B-B14F-4D97-AF65-F5344CB8AC3E}">
        <p14:creationId xmlns:p14="http://schemas.microsoft.com/office/powerpoint/2010/main" val="36181286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6098"/>
            <a:ext cx="8229600" cy="1143000"/>
          </a:xfrm>
        </p:spPr>
        <p:txBody>
          <a:bodyPr/>
          <a:lstStyle/>
          <a:p>
            <a:r>
              <a:rPr lang="en-US" dirty="0" smtClean="0"/>
              <a:t>Focusing on theory</a:t>
            </a:r>
            <a:endParaRPr lang="en-US" dirty="0"/>
          </a:p>
        </p:txBody>
      </p:sp>
      <p:sp>
        <p:nvSpPr>
          <p:cNvPr id="3" name="Content Placeholder 2"/>
          <p:cNvSpPr>
            <a:spLocks noGrp="1"/>
          </p:cNvSpPr>
          <p:nvPr>
            <p:ph idx="1"/>
          </p:nvPr>
        </p:nvSpPr>
        <p:spPr>
          <a:xfrm>
            <a:off x="861275" y="1173036"/>
            <a:ext cx="8229600" cy="2948280"/>
          </a:xfrm>
        </p:spPr>
        <p:txBody>
          <a:bodyPr>
            <a:noAutofit/>
          </a:bodyPr>
          <a:lstStyle/>
          <a:p>
            <a:pPr marL="0" indent="0">
              <a:buNone/>
            </a:pPr>
            <a:r>
              <a:rPr lang="en-US" sz="2400" dirty="0" smtClean="0"/>
              <a:t>“</a:t>
            </a:r>
            <a:r>
              <a:rPr lang="en-US" sz="2400" dirty="0" err="1" smtClean="0"/>
              <a:t>Bringle</a:t>
            </a:r>
            <a:r>
              <a:rPr lang="en-US" sz="2400" dirty="0" smtClean="0"/>
              <a:t> </a:t>
            </a:r>
            <a:r>
              <a:rPr lang="en-US" sz="2400" dirty="0"/>
              <a:t>(2003) has advocated for theory from cognate areas to be clearly used as a basis of research.  These could include theories from psychology about motivation, interpersonal relationships, and cognitive and moral development; from business about </a:t>
            </a:r>
            <a:r>
              <a:rPr lang="en-US" sz="2400" dirty="0" err="1"/>
              <a:t>interorganizational</a:t>
            </a:r>
            <a:r>
              <a:rPr lang="en-US" sz="2400" dirty="0"/>
              <a:t> relationships, leadership, and change management; from philosophy about value systems and decision-making; from political theory about individual and collective action; from history about social movements; from communication about conflict resolution</a:t>
            </a:r>
            <a:r>
              <a:rPr lang="en-US" sz="2400" dirty="0" smtClean="0"/>
              <a:t>.” </a:t>
            </a:r>
            <a:endParaRPr lang="en-US" sz="2400" dirty="0"/>
          </a:p>
        </p:txBody>
      </p:sp>
    </p:spTree>
    <p:extLst>
      <p:ext uri="{BB962C8B-B14F-4D97-AF65-F5344CB8AC3E}">
        <p14:creationId xmlns:p14="http://schemas.microsoft.com/office/powerpoint/2010/main" val="13585350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Focusing on theory</a:t>
            </a:r>
            <a:endParaRPr lang="en-US" dirty="0"/>
          </a:p>
        </p:txBody>
      </p:sp>
      <p:sp>
        <p:nvSpPr>
          <p:cNvPr id="3" name="Content Placeholder 2"/>
          <p:cNvSpPr>
            <a:spLocks noGrp="1"/>
          </p:cNvSpPr>
          <p:nvPr>
            <p:ph idx="1"/>
          </p:nvPr>
        </p:nvSpPr>
        <p:spPr>
          <a:xfrm>
            <a:off x="815095" y="1600201"/>
            <a:ext cx="8229600" cy="2948280"/>
          </a:xfrm>
        </p:spPr>
        <p:txBody>
          <a:bodyPr>
            <a:normAutofit fontScale="85000" lnSpcReduction="10000"/>
          </a:bodyPr>
          <a:lstStyle/>
          <a:p>
            <a:pPr marL="0" indent="0">
              <a:buNone/>
            </a:pPr>
            <a:r>
              <a:rPr lang="en-US" dirty="0" smtClean="0"/>
              <a:t>“The </a:t>
            </a:r>
            <a:r>
              <a:rPr lang="en-US" dirty="0"/>
              <a:t>theory or conceptual framework might precede the data collection, or it might emerge from or be modified based on data analysis and interpretation.  Procedures for measuring quantitative or qualitative aspects of attributes do not stand alone, and their meaningfulness is often a function of how solidly they are situated in theory</a:t>
            </a:r>
            <a:r>
              <a:rPr lang="en-US" dirty="0" smtClean="0"/>
              <a:t>.”</a:t>
            </a:r>
            <a:endParaRPr lang="en-US" dirty="0"/>
          </a:p>
        </p:txBody>
      </p:sp>
    </p:spTree>
    <p:extLst>
      <p:ext uri="{BB962C8B-B14F-4D97-AF65-F5344CB8AC3E}">
        <p14:creationId xmlns:p14="http://schemas.microsoft.com/office/powerpoint/2010/main" val="12316999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Research on Service Learning: </a:t>
            </a:r>
            <a:br>
              <a:rPr lang="en-US" dirty="0" smtClean="0"/>
            </a:br>
            <a:r>
              <a:rPr lang="en-US" dirty="0" smtClean="0"/>
              <a:t>Conceptual Frameworks and Assessment</a:t>
            </a:r>
            <a:endParaRPr lang="en-US" dirty="0"/>
          </a:p>
        </p:txBody>
      </p:sp>
      <p:sp>
        <p:nvSpPr>
          <p:cNvPr id="3" name="Content Placeholder 2"/>
          <p:cNvSpPr>
            <a:spLocks noGrp="1"/>
          </p:cNvSpPr>
          <p:nvPr>
            <p:ph idx="1"/>
          </p:nvPr>
        </p:nvSpPr>
        <p:spPr>
          <a:xfrm>
            <a:off x="2962465" y="1600201"/>
            <a:ext cx="3595305" cy="2948280"/>
          </a:xfrm>
        </p:spPr>
        <p:txBody>
          <a:bodyPr>
            <a:normAutofit fontScale="92500"/>
          </a:bodyPr>
          <a:lstStyle/>
          <a:p>
            <a:r>
              <a:rPr lang="en-US" dirty="0" smtClean="0"/>
              <a:t>I. STUDENTS</a:t>
            </a:r>
          </a:p>
          <a:p>
            <a:r>
              <a:rPr lang="en-US" dirty="0" smtClean="0"/>
              <a:t>II. FACULTY</a:t>
            </a:r>
          </a:p>
          <a:p>
            <a:r>
              <a:rPr lang="en-US" dirty="0" smtClean="0"/>
              <a:t>III. COMMUNITIES</a:t>
            </a:r>
          </a:p>
          <a:p>
            <a:r>
              <a:rPr lang="en-US" dirty="0" smtClean="0"/>
              <a:t>IV. INSTITUTIONS</a:t>
            </a:r>
          </a:p>
          <a:p>
            <a:r>
              <a:rPr lang="en-US" dirty="0" smtClean="0"/>
              <a:t>V. PARTNERSHIPS</a:t>
            </a:r>
            <a:endParaRPr lang="en-US" dirty="0"/>
          </a:p>
        </p:txBody>
      </p:sp>
    </p:spTree>
    <p:extLst>
      <p:ext uri="{BB962C8B-B14F-4D97-AF65-F5344CB8AC3E}">
        <p14:creationId xmlns:p14="http://schemas.microsoft.com/office/powerpoint/2010/main" val="543892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a:t>
            </a:r>
            <a:r>
              <a:rPr lang="en-US" dirty="0" smtClean="0"/>
              <a:t>PARTNERSHIPS</a:t>
            </a:r>
            <a:endParaRPr lang="en-US" dirty="0"/>
          </a:p>
        </p:txBody>
      </p:sp>
      <p:sp>
        <p:nvSpPr>
          <p:cNvPr id="3" name="Content Placeholder 2"/>
          <p:cNvSpPr>
            <a:spLocks noGrp="1"/>
          </p:cNvSpPr>
          <p:nvPr>
            <p:ph idx="1"/>
          </p:nvPr>
        </p:nvSpPr>
        <p:spPr>
          <a:xfrm>
            <a:off x="1242260" y="1519386"/>
            <a:ext cx="7047345" cy="2948280"/>
          </a:xfrm>
        </p:spPr>
        <p:txBody>
          <a:bodyPr/>
          <a:lstStyle/>
          <a:p>
            <a:r>
              <a:rPr lang="en-US" dirty="0" smtClean="0"/>
              <a:t>Conceptual frameworks</a:t>
            </a:r>
            <a:endParaRPr lang="en-US" dirty="0" smtClean="0"/>
          </a:p>
          <a:p>
            <a:r>
              <a:rPr lang="en-US" dirty="0" smtClean="0"/>
              <a:t>Organizational partnerships</a:t>
            </a:r>
            <a:endParaRPr lang="en-US" dirty="0" smtClean="0"/>
          </a:p>
          <a:p>
            <a:r>
              <a:rPr lang="en-US" dirty="0" smtClean="0"/>
              <a:t>Student partnerships</a:t>
            </a:r>
            <a:endParaRPr lang="en-US" dirty="0" smtClean="0"/>
          </a:p>
          <a:p>
            <a:pPr marL="0" indent="0">
              <a:buNone/>
            </a:pPr>
            <a:endParaRPr lang="en-US" dirty="0"/>
          </a:p>
        </p:txBody>
      </p:sp>
    </p:spTree>
    <p:extLst>
      <p:ext uri="{BB962C8B-B14F-4D97-AF65-F5344CB8AC3E}">
        <p14:creationId xmlns:p14="http://schemas.microsoft.com/office/powerpoint/2010/main" val="8970567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template</a:t>
            </a:r>
            <a:endParaRPr lang="en-US" dirty="0"/>
          </a:p>
        </p:txBody>
      </p:sp>
      <p:sp>
        <p:nvSpPr>
          <p:cNvPr id="3" name="Content Placeholder 2"/>
          <p:cNvSpPr>
            <a:spLocks noGrp="1"/>
          </p:cNvSpPr>
          <p:nvPr>
            <p:ph idx="1"/>
          </p:nvPr>
        </p:nvSpPr>
        <p:spPr>
          <a:xfrm>
            <a:off x="1042143" y="1394953"/>
            <a:ext cx="8229600" cy="2948280"/>
          </a:xfrm>
        </p:spPr>
        <p:txBody>
          <a:bodyPr>
            <a:noAutofit/>
          </a:bodyPr>
          <a:lstStyle/>
          <a:p>
            <a:r>
              <a:rPr lang="en-US" sz="2800" dirty="0" smtClean="0"/>
              <a:t>Theoretical / conceptual frameworks</a:t>
            </a:r>
          </a:p>
          <a:p>
            <a:r>
              <a:rPr lang="en-US" sz="2800" dirty="0" smtClean="0"/>
              <a:t>Critical review of past research</a:t>
            </a:r>
          </a:p>
          <a:p>
            <a:r>
              <a:rPr lang="en-US" sz="2800" dirty="0" smtClean="0"/>
              <a:t>Measurement approaches and instruments</a:t>
            </a:r>
          </a:p>
          <a:p>
            <a:r>
              <a:rPr lang="en-US" sz="2800" dirty="0" smtClean="0"/>
              <a:t>Implications for practice</a:t>
            </a:r>
          </a:p>
          <a:p>
            <a:r>
              <a:rPr lang="en-US" sz="2800" dirty="0" smtClean="0"/>
              <a:t>Future research agenda</a:t>
            </a:r>
          </a:p>
          <a:p>
            <a:r>
              <a:rPr lang="en-US" sz="2800" dirty="0" smtClean="0"/>
              <a:t>Recommended reading</a:t>
            </a:r>
          </a:p>
          <a:p>
            <a:pPr marL="0" indent="0">
              <a:buNone/>
            </a:pPr>
            <a:r>
              <a:rPr lang="en-US" sz="2800" dirty="0" smtClean="0"/>
              <a:t>		</a:t>
            </a:r>
            <a:r>
              <a:rPr lang="en-US" sz="2800" i="1" dirty="0" smtClean="0"/>
              <a:t>Lets do some of this same thinking together ….</a:t>
            </a:r>
            <a:endParaRPr lang="en-US" sz="2800" i="1" dirty="0"/>
          </a:p>
        </p:txBody>
      </p:sp>
    </p:spTree>
    <p:extLst>
      <p:ext uri="{BB962C8B-B14F-4D97-AF65-F5344CB8AC3E}">
        <p14:creationId xmlns:p14="http://schemas.microsoft.com/office/powerpoint/2010/main" val="2645634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Critical review of research to date: </a:t>
            </a:r>
            <a:r>
              <a:rPr lang="en-US" dirty="0" smtClean="0"/>
              <a:t>PARTNERSHIPS</a:t>
            </a:r>
            <a:endParaRPr lang="en-US" dirty="0"/>
          </a:p>
        </p:txBody>
      </p:sp>
      <p:sp>
        <p:nvSpPr>
          <p:cNvPr id="3" name="Content Placeholder 2"/>
          <p:cNvSpPr>
            <a:spLocks noGrp="1"/>
          </p:cNvSpPr>
          <p:nvPr>
            <p:ph idx="1"/>
          </p:nvPr>
        </p:nvSpPr>
        <p:spPr>
          <a:xfrm>
            <a:off x="457200" y="1600200"/>
            <a:ext cx="8686800" cy="4082463"/>
          </a:xfrm>
        </p:spPr>
        <p:txBody>
          <a:bodyPr>
            <a:normAutofit fontScale="70000" lnSpcReduction="20000"/>
          </a:bodyPr>
          <a:lstStyle/>
          <a:p>
            <a:pPr marL="0" indent="0">
              <a:buNone/>
            </a:pPr>
            <a:endParaRPr lang="en-US" dirty="0" smtClean="0"/>
          </a:p>
          <a:p>
            <a:pPr marL="0" indent="0">
              <a:buNone/>
            </a:pPr>
            <a:endParaRPr lang="en-US" dirty="0" smtClean="0"/>
          </a:p>
          <a:p>
            <a:pPr marL="0" indent="0">
              <a:buNone/>
            </a:pPr>
            <a:r>
              <a:rPr lang="en-US" dirty="0"/>
              <a:t>	</a:t>
            </a:r>
            <a:r>
              <a:rPr lang="en-US" dirty="0" smtClean="0"/>
              <a:t>		</a:t>
            </a:r>
            <a:r>
              <a:rPr lang="en-US" dirty="0" smtClean="0">
                <a:solidFill>
                  <a:srgbClr val="7D110C"/>
                </a:solidFill>
              </a:rPr>
              <a:t>	</a:t>
            </a:r>
            <a:r>
              <a:rPr lang="en-US" sz="7000" dirty="0" smtClean="0">
                <a:solidFill>
                  <a:srgbClr val="7D110C"/>
                </a:solidFill>
              </a:rPr>
              <a:t>  (+)						 (</a:t>
            </a:r>
            <a:r>
              <a:rPr lang="en-US" sz="7000" dirty="0" err="1" smtClean="0">
                <a:solidFill>
                  <a:srgbClr val="7D110C"/>
                </a:solidFill>
              </a:rPr>
              <a:t>Δ</a:t>
            </a:r>
            <a:r>
              <a:rPr lang="en-US" sz="7000" dirty="0" smtClean="0">
                <a:solidFill>
                  <a:srgbClr val="7D110C"/>
                </a:solidFill>
              </a:rPr>
              <a:t>)</a:t>
            </a:r>
          </a:p>
          <a:p>
            <a:pPr marL="0" indent="0">
              <a:buNone/>
            </a:pPr>
            <a:endParaRPr lang="en-US" dirty="0"/>
          </a:p>
          <a:p>
            <a:pPr marL="0" indent="0">
              <a:buNone/>
            </a:pPr>
            <a:r>
              <a:rPr lang="en-US" dirty="0" smtClean="0"/>
              <a:t>						</a:t>
            </a:r>
          </a:p>
          <a:p>
            <a:pPr marL="0" indent="0">
              <a:buNone/>
            </a:pPr>
            <a:endParaRPr lang="en-US" dirty="0" smtClean="0"/>
          </a:p>
          <a:p>
            <a:pPr marL="0" indent="0">
              <a:buNone/>
            </a:pPr>
            <a:r>
              <a:rPr lang="en-US" dirty="0"/>
              <a:t>	</a:t>
            </a:r>
            <a:r>
              <a:rPr lang="en-US" dirty="0" smtClean="0"/>
              <a:t>					</a:t>
            </a:r>
          </a:p>
          <a:p>
            <a:pPr marL="0" indent="0">
              <a:buNone/>
            </a:pPr>
            <a:r>
              <a:rPr lang="en-US" dirty="0"/>
              <a:t>	</a:t>
            </a:r>
            <a:r>
              <a:rPr lang="en-US" dirty="0" smtClean="0"/>
              <a:t>					</a:t>
            </a:r>
            <a:r>
              <a:rPr lang="en-US" sz="5100" dirty="0" smtClean="0"/>
              <a:t>Participants?</a:t>
            </a:r>
          </a:p>
          <a:p>
            <a:pPr marL="0" indent="0">
              <a:buNone/>
            </a:pPr>
            <a:r>
              <a:rPr lang="en-US" sz="5100" dirty="0" smtClean="0"/>
              <a:t>							Authors?</a:t>
            </a:r>
            <a:endParaRPr lang="en-US" sz="5100" dirty="0"/>
          </a:p>
        </p:txBody>
      </p:sp>
    </p:spTree>
    <p:extLst>
      <p:ext uri="{BB962C8B-B14F-4D97-AF65-F5344CB8AC3E}">
        <p14:creationId xmlns:p14="http://schemas.microsoft.com/office/powerpoint/2010/main" val="2495481150"/>
      </p:ext>
    </p:extLst>
  </p:cSld>
  <p:clrMapOvr>
    <a:masterClrMapping/>
  </p:clrMapOvr>
</p:sld>
</file>

<file path=ppt/theme/theme1.xml><?xml version="1.0" encoding="utf-8"?>
<a:theme xmlns:a="http://schemas.openxmlformats.org/drawingml/2006/main" name="Default Theme">
  <a:themeElements>
    <a:clrScheme name="Center for Service and Learning">
      <a:dk1>
        <a:srgbClr val="000000"/>
      </a:dk1>
      <a:lt1>
        <a:srgbClr val="FFFFFF"/>
      </a:lt1>
      <a:dk2>
        <a:srgbClr val="007CBB"/>
      </a:dk2>
      <a:lt2>
        <a:srgbClr val="FFFFFF"/>
      </a:lt2>
      <a:accent1>
        <a:srgbClr val="7D110C"/>
      </a:accent1>
      <a:accent2>
        <a:srgbClr val="AF906A"/>
      </a:accent2>
      <a:accent3>
        <a:srgbClr val="000000"/>
      </a:accent3>
      <a:accent4>
        <a:srgbClr val="6E6E6E"/>
      </a:accent4>
      <a:accent5>
        <a:srgbClr val="4C9D2F"/>
      </a:accent5>
      <a:accent6>
        <a:srgbClr val="007CBB"/>
      </a:accent6>
      <a:hlink>
        <a:srgbClr val="FF0000"/>
      </a:hlink>
      <a:folHlink>
        <a:srgbClr val="FF0000"/>
      </a:folHlink>
    </a:clrScheme>
    <a:fontScheme name="Office 2">
      <a:majorFont>
        <a:latin typeface="Calibri"/>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1390</TotalTime>
  <Words>962</Words>
  <Application>Microsoft Macintosh PowerPoint</Application>
  <PresentationFormat>On-screen Show (4:3)</PresentationFormat>
  <Paragraphs>212</Paragraphs>
  <Slides>32</Slides>
  <Notes>1</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Default Theme</vt:lpstr>
      <vt:lpstr> </vt:lpstr>
      <vt:lpstr>IUPUI Series on Service Learning Research</vt:lpstr>
      <vt:lpstr>PowerPoint Presentation</vt:lpstr>
      <vt:lpstr>Focusing on theory</vt:lpstr>
      <vt:lpstr>Focusing on theory</vt:lpstr>
      <vt:lpstr>Research on Service Learning:  Conceptual Frameworks and Assessment</vt:lpstr>
      <vt:lpstr>Section: PARTNERSHIPS</vt:lpstr>
      <vt:lpstr>Chapter template</vt:lpstr>
      <vt:lpstr>Critical review of research to date: PARTNERSHIPS</vt:lpstr>
      <vt:lpstr> Conceptual Frameworks for Partnerships in Service Learning  Robert G. Bringle, Ph.D., Phil.D. Appalachian State University Indiana University-Purdue University Indianapolis  Patti Clayton, Ph.D. PHC Ventures  Indiana University-Purdue University Indianapolis University of North Carolina at Greensboro New England Resource Center for Higher Education, UMass-Boston  </vt:lpstr>
      <vt:lpstr>Gaps/Issues in Research/Theory</vt:lpstr>
      <vt:lpstr>Relationship &gt; Partnership</vt:lpstr>
      <vt:lpstr>Theoretical Perspectives</vt:lpstr>
      <vt:lpstr>Theoretical Lens:  Exchange Theory </vt:lpstr>
      <vt:lpstr>Recommendations for Future Research: Relationships </vt:lpstr>
      <vt:lpstr>SOFAR</vt:lpstr>
      <vt:lpstr>SOFAR</vt:lpstr>
      <vt:lpstr>Recommendations for Future Research: Measurement</vt:lpstr>
      <vt:lpstr>Recommendations for Future Research: Measurement</vt:lpstr>
      <vt:lpstr>Research: Additional Directions</vt:lpstr>
      <vt:lpstr>Partnership Analysis</vt:lpstr>
      <vt:lpstr>Research: Additional Directions</vt:lpstr>
      <vt:lpstr>Research: Additional Directions</vt:lpstr>
      <vt:lpstr>Research: Additional Directions</vt:lpstr>
      <vt:lpstr>Student Partnerships in Service Learning:  More Questions than Answers</vt:lpstr>
      <vt:lpstr>Theoretical and Conceptual Frameworks</vt:lpstr>
      <vt:lpstr>Theoretical and Conceptual Frameworks</vt:lpstr>
      <vt:lpstr>Social Change Model  of Leadership Development</vt:lpstr>
      <vt:lpstr>Social Change Model  of Leadership Development</vt:lpstr>
      <vt:lpstr>Social Change Model  of Leadership Development</vt:lpstr>
      <vt:lpstr>SCM Potential Research Questions</vt:lpstr>
      <vt:lpstr>PowerPoint Presentation</vt:lpstr>
    </vt:vector>
  </TitlesOfParts>
  <Company>Indiana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 Brian Smith</dc:creator>
  <cp:lastModifiedBy>Patti Clayton</cp:lastModifiedBy>
  <cp:revision>60</cp:revision>
  <dcterms:created xsi:type="dcterms:W3CDTF">2012-08-26T22:57:48Z</dcterms:created>
  <dcterms:modified xsi:type="dcterms:W3CDTF">2012-09-25T11:21:01Z</dcterms:modified>
</cp:coreProperties>
</file>